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327" r:id="rId3"/>
    <p:sldId id="330" r:id="rId4"/>
    <p:sldId id="271" r:id="rId5"/>
    <p:sldId id="331" r:id="rId6"/>
    <p:sldId id="306" r:id="rId7"/>
    <p:sldId id="291" r:id="rId8"/>
    <p:sldId id="332" r:id="rId9"/>
    <p:sldId id="333" r:id="rId10"/>
    <p:sldId id="334" r:id="rId11"/>
    <p:sldId id="335" r:id="rId12"/>
    <p:sldId id="336" r:id="rId13"/>
    <p:sldId id="314" r:id="rId14"/>
    <p:sldId id="258" r:id="rId15"/>
    <p:sldId id="316" r:id="rId16"/>
    <p:sldId id="261" r:id="rId17"/>
    <p:sldId id="343" r:id="rId18"/>
    <p:sldId id="283" r:id="rId19"/>
    <p:sldId id="337" r:id="rId20"/>
    <p:sldId id="342" r:id="rId21"/>
    <p:sldId id="338" r:id="rId22"/>
    <p:sldId id="339" r:id="rId23"/>
    <p:sldId id="340" r:id="rId24"/>
    <p:sldId id="341" r:id="rId25"/>
  </p:sldIdLst>
  <p:sldSz cx="9144000" cy="5143500" type="screen16x9"/>
  <p:notesSz cx="7099300" cy="10234613"/>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108" autoAdjust="0"/>
  </p:normalViewPr>
  <p:slideViewPr>
    <p:cSldViewPr>
      <p:cViewPr varScale="1">
        <p:scale>
          <a:sx n="78" d="100"/>
          <a:sy n="78" d="100"/>
        </p:scale>
        <p:origin x="490" y="31"/>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C47036A7-CA75-4FB0-A0E6-AEEC36B2D2F2}" type="slidenum">
              <a:rPr lang="en-US"/>
              <a:pPr>
                <a:defRPr/>
              </a:pPr>
              <a:t>‹#›</a:t>
            </a:fld>
            <a:endParaRPr lang="en-US"/>
          </a:p>
        </p:txBody>
      </p:sp>
    </p:spTree>
    <p:extLst>
      <p:ext uri="{BB962C8B-B14F-4D97-AF65-F5344CB8AC3E}">
        <p14:creationId xmlns:p14="http://schemas.microsoft.com/office/powerpoint/2010/main" val="19143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51F94F5-58D1-42ED-AB38-DD97D2E49478}" type="slidenum">
              <a:rPr lang="en-US"/>
              <a:pPr>
                <a:defRPr/>
              </a:pPr>
              <a:t>‹#›</a:t>
            </a:fld>
            <a:endParaRPr lang="en-US"/>
          </a:p>
        </p:txBody>
      </p:sp>
    </p:spTree>
    <p:extLst>
      <p:ext uri="{BB962C8B-B14F-4D97-AF65-F5344CB8AC3E}">
        <p14:creationId xmlns:p14="http://schemas.microsoft.com/office/powerpoint/2010/main" val="2222970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892" algn="l" rtl="0" eaLnBrk="0" fontAlgn="base" hangingPunct="0">
      <a:spcBef>
        <a:spcPct val="30000"/>
      </a:spcBef>
      <a:spcAft>
        <a:spcPct val="0"/>
      </a:spcAft>
      <a:defRPr sz="900" kern="1200">
        <a:solidFill>
          <a:schemeClr val="tx1"/>
        </a:solidFill>
        <a:latin typeface="Arial" charset="0"/>
        <a:ea typeface="+mn-ea"/>
        <a:cs typeface="+mn-cs"/>
      </a:defRPr>
    </a:lvl2pPr>
    <a:lvl3pPr marL="685783" algn="l" rtl="0" eaLnBrk="0" fontAlgn="base" hangingPunct="0">
      <a:spcBef>
        <a:spcPct val="30000"/>
      </a:spcBef>
      <a:spcAft>
        <a:spcPct val="0"/>
      </a:spcAft>
      <a:defRPr sz="900" kern="1200">
        <a:solidFill>
          <a:schemeClr val="tx1"/>
        </a:solidFill>
        <a:latin typeface="Arial" charset="0"/>
        <a:ea typeface="+mn-ea"/>
        <a:cs typeface="+mn-cs"/>
      </a:defRPr>
    </a:lvl3pPr>
    <a:lvl4pPr marL="1028675" algn="l" rtl="0" eaLnBrk="0" fontAlgn="base" hangingPunct="0">
      <a:spcBef>
        <a:spcPct val="30000"/>
      </a:spcBef>
      <a:spcAft>
        <a:spcPct val="0"/>
      </a:spcAft>
      <a:defRPr sz="900" kern="1200">
        <a:solidFill>
          <a:schemeClr val="tx1"/>
        </a:solidFill>
        <a:latin typeface="Arial" charset="0"/>
        <a:ea typeface="+mn-ea"/>
        <a:cs typeface="+mn-cs"/>
      </a:defRPr>
    </a:lvl4pPr>
    <a:lvl5pPr marL="1371566" algn="l" rtl="0" eaLnBrk="0" fontAlgn="base" hangingPunct="0">
      <a:spcBef>
        <a:spcPct val="30000"/>
      </a:spcBef>
      <a:spcAft>
        <a:spcPct val="0"/>
      </a:spcAft>
      <a:defRPr sz="900" kern="1200">
        <a:solidFill>
          <a:schemeClr val="tx1"/>
        </a:solidFill>
        <a:latin typeface="Arial"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900" dirty="0">
              <a:latin typeface="Calibri"/>
              <a:cs typeface="Calibri"/>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362293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16</a:t>
            </a:fld>
            <a:endParaRPr lang="en-US"/>
          </a:p>
        </p:txBody>
      </p:sp>
    </p:spTree>
    <p:extLst>
      <p:ext uri="{BB962C8B-B14F-4D97-AF65-F5344CB8AC3E}">
        <p14:creationId xmlns:p14="http://schemas.microsoft.com/office/powerpoint/2010/main" val="319808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18</a:t>
            </a:fld>
            <a:endParaRPr lang="en-US"/>
          </a:p>
        </p:txBody>
      </p:sp>
    </p:spTree>
    <p:extLst>
      <p:ext uri="{BB962C8B-B14F-4D97-AF65-F5344CB8AC3E}">
        <p14:creationId xmlns:p14="http://schemas.microsoft.com/office/powerpoint/2010/main" val="186522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19</a:t>
            </a:fld>
            <a:endParaRPr lang="en-US"/>
          </a:p>
        </p:txBody>
      </p:sp>
    </p:spTree>
    <p:extLst>
      <p:ext uri="{BB962C8B-B14F-4D97-AF65-F5344CB8AC3E}">
        <p14:creationId xmlns:p14="http://schemas.microsoft.com/office/powerpoint/2010/main" val="270187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1987" name="Rectangle 2"/>
          <p:cNvSpPr>
            <a:spLocks noGrp="1" noChangeArrowheads="1"/>
          </p:cNvSpPr>
          <p:nvPr>
            <p:ph type="body" idx="1"/>
          </p:nvPr>
        </p:nvSpPr>
        <p:spPr>
          <a:xfrm>
            <a:off x="709613" y="4860925"/>
            <a:ext cx="5680075" cy="4606925"/>
          </a:xfrm>
          <a:noFill/>
          <a:ln/>
        </p:spPr>
        <p:txBody>
          <a:bodyPr/>
          <a:lstStyle/>
          <a:p>
            <a:r>
              <a:rPr lang="en-US">
                <a:latin typeface="Helvetica" charset="0"/>
                <a:cs typeface="Helvetica" charset="0"/>
                <a:sym typeface="Helvetica" charset="0"/>
              </a:rPr>
              <a:t>All applications can be thought of as decision making or useful sub-components of decision making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L1D2 = </a:t>
            </a:r>
          </a:p>
          <a:p>
            <a:endParaRPr lang="en-US" dirty="0"/>
          </a:p>
          <a:p>
            <a:r>
              <a:rPr lang="en-US" dirty="0"/>
              <a:t>python</a:t>
            </a:r>
            <a:r>
              <a:rPr lang="en-US" baseline="0" dirty="0"/>
              <a:t> </a:t>
            </a:r>
            <a:r>
              <a:rPr lang="en-US" baseline="0" dirty="0" err="1"/>
              <a:t>demos.py</a:t>
            </a:r>
            <a:endParaRPr lang="en-US" baseline="0" dirty="0"/>
          </a:p>
          <a:p>
            <a:endParaRPr lang="en-US" baseline="0" dirty="0"/>
          </a:p>
          <a:p>
            <a:pPr marL="171450" indent="-171450">
              <a:buFont typeface="Wingdings" charset="0"/>
              <a:buChar char="à"/>
            </a:pPr>
            <a:r>
              <a:rPr lang="en-US" baseline="0" dirty="0">
                <a:sym typeface="Wingdings"/>
              </a:rPr>
              <a:t>Select Lecture 1  select demo 2</a:t>
            </a:r>
          </a:p>
          <a:p>
            <a:pPr marL="171450" indent="-171450">
              <a:buFont typeface="Wingdings" charset="0"/>
              <a:buChar char="à"/>
            </a:pPr>
            <a:endParaRPr lang="en-US" baseline="0">
              <a:sym typeface="Wingdings"/>
            </a:endParaRP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23</a:t>
            </a:fld>
            <a:endParaRPr lang="en-US"/>
          </a:p>
        </p:txBody>
      </p:sp>
    </p:spTree>
    <p:extLst>
      <p:ext uri="{BB962C8B-B14F-4D97-AF65-F5344CB8AC3E}">
        <p14:creationId xmlns:p14="http://schemas.microsoft.com/office/powerpoint/2010/main" val="266143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24</a:t>
            </a:fld>
            <a:endParaRPr lang="en-US"/>
          </a:p>
        </p:txBody>
      </p:sp>
    </p:spTree>
    <p:extLst>
      <p:ext uri="{BB962C8B-B14F-4D97-AF65-F5344CB8AC3E}">
        <p14:creationId xmlns:p14="http://schemas.microsoft.com/office/powerpoint/2010/main" val="121681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C3PO,</a:t>
            </a:r>
            <a:r>
              <a:rPr lang="en-US" baseline="0" dirty="0"/>
              <a:t> what does he do?  Essentially </a:t>
            </a:r>
            <a:r>
              <a:rPr lang="en-US" baseline="0" dirty="0" err="1"/>
              <a:t>google</a:t>
            </a:r>
            <a:r>
              <a:rPr lang="en-US" baseline="0" dirty="0"/>
              <a:t> translate, (but with anxiety disorder!)</a:t>
            </a:r>
          </a:p>
          <a:p>
            <a:r>
              <a:rPr lang="en-US" baseline="0" dirty="0"/>
              <a:t>Small guy? R2D2 – what does he do, yeah, not so sure</a:t>
            </a:r>
          </a:p>
          <a:p>
            <a:endParaRPr lang="en-US" baseline="0" dirty="0"/>
          </a:p>
          <a:p>
            <a:r>
              <a:rPr lang="en-US" baseline="0" dirty="0"/>
              <a:t>Things got darker: machines come back from the future – to kill us!</a:t>
            </a:r>
          </a:p>
          <a:p>
            <a:endParaRPr lang="en-US" baseline="0" dirty="0"/>
          </a:p>
          <a:p>
            <a:r>
              <a:rPr lang="en-US" baseline="0" dirty="0"/>
              <a:t>90’s : software is scary</a:t>
            </a:r>
          </a:p>
          <a:p>
            <a:endParaRPr lang="en-US" baseline="0" dirty="0"/>
          </a:p>
          <a:p>
            <a:r>
              <a:rPr lang="en-US" baseline="0" dirty="0"/>
              <a:t>Basic fear about what technology might do ?</a:t>
            </a:r>
          </a:p>
          <a:p>
            <a:endParaRPr lang="en-US" baseline="0" dirty="0"/>
          </a:p>
          <a:p>
            <a:r>
              <a:rPr lang="en-US" baseline="0" dirty="0"/>
              <a:t>What if we can’t even tell technology apart from ourselves?</a:t>
            </a:r>
          </a:p>
          <a:p>
            <a:endParaRPr lang="en-US" baseline="0" dirty="0"/>
          </a:p>
          <a:p>
            <a:r>
              <a:rPr lang="en-US" baseline="0" dirty="0"/>
              <a:t>OR maybe it’ll look really different and snarky</a:t>
            </a:r>
          </a:p>
          <a:p>
            <a:endParaRPr lang="en-US" baseline="0" dirty="0"/>
          </a:p>
          <a:p>
            <a:r>
              <a:rPr lang="en-US" baseline="0" dirty="0"/>
              <a:t>Some exceptions like wall-E, positive view of technology (but maybe not of us humans!)</a:t>
            </a:r>
          </a:p>
          <a:p>
            <a:endParaRPr lang="en-US" baseline="0" dirty="0"/>
          </a:p>
          <a:p>
            <a:r>
              <a:rPr lang="en-US" baseline="0" dirty="0"/>
              <a:t>But mostly a worry [not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277103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0963" name="Rectangle 2"/>
          <p:cNvSpPr>
            <a:spLocks noGrp="1" noChangeArrowheads="1"/>
          </p:cNvSpPr>
          <p:nvPr>
            <p:ph type="body" idx="1"/>
          </p:nvPr>
        </p:nvSpPr>
        <p:spPr>
          <a:xfrm>
            <a:off x="709613" y="4860925"/>
            <a:ext cx="5680075" cy="4606925"/>
          </a:xfrm>
          <a:noFill/>
          <a:ln/>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10</a:t>
            </a:fld>
            <a:endParaRPr lang="en-US"/>
          </a:p>
        </p:txBody>
      </p:sp>
    </p:spTree>
    <p:extLst>
      <p:ext uri="{BB962C8B-B14F-4D97-AF65-F5344CB8AC3E}">
        <p14:creationId xmlns:p14="http://schemas.microsoft.com/office/powerpoint/2010/main" val="376421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11</a:t>
            </a:fld>
            <a:endParaRPr lang="en-US"/>
          </a:p>
        </p:txBody>
      </p:sp>
    </p:spTree>
    <p:extLst>
      <p:ext uri="{BB962C8B-B14F-4D97-AF65-F5344CB8AC3E}">
        <p14:creationId xmlns:p14="http://schemas.microsoft.com/office/powerpoint/2010/main" val="58915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physically</a:t>
            </a:r>
            <a:r>
              <a:rPr lang="en-US" baseline="0" dirty="0"/>
              <a:t> wrong, shouldn’t eat beehive</a:t>
            </a:r>
          </a:p>
          <a:p>
            <a:endParaRPr lang="en-US" baseline="0" dirty="0"/>
          </a:p>
          <a:p>
            <a:r>
              <a:rPr lang="en-US" baseline="0" dirty="0"/>
              <a:t>2 – forgot that in drowning not the force is most important but the </a:t>
            </a:r>
            <a:r>
              <a:rPr lang="en-US" baseline="0" dirty="0" err="1"/>
              <a:t>drownee</a:t>
            </a:r>
            <a:endParaRPr lang="en-US" baseline="0" dirty="0"/>
          </a:p>
          <a:p>
            <a:endParaRPr lang="en-US" baseline="0" dirty="0"/>
          </a:p>
          <a:p>
            <a:r>
              <a:rPr lang="en-US" baseline="0" dirty="0"/>
              <a:t>3 – not physically wrong, not wrong in a language way, but wrong in the sense that it’s not aware of what is relevant to communicate and what is not</a:t>
            </a:r>
          </a:p>
          <a:p>
            <a:endParaRPr lang="en-US" baseline="0" dirty="0"/>
          </a:p>
          <a:p>
            <a:r>
              <a:rPr lang="en-US" baseline="0" dirty="0" err="1"/>
              <a:t>Siri</a:t>
            </a:r>
            <a:r>
              <a:rPr lang="en-US" baseline="0" dirty="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12</a:t>
            </a:fld>
            <a:endParaRPr lang="en-US"/>
          </a:p>
        </p:txBody>
      </p:sp>
    </p:spTree>
    <p:extLst>
      <p:ext uri="{BB962C8B-B14F-4D97-AF65-F5344CB8AC3E}">
        <p14:creationId xmlns:p14="http://schemas.microsoft.com/office/powerpoint/2010/main" val="1848898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NLP – ASR </a:t>
            </a:r>
            <a:r>
              <a:rPr lang="en-US" dirty="0" err="1"/>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itchFamily="2" charset="2"/>
              <a:buNone/>
              <a:defRPr>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9B4F5-F495-445A-AD57-B1A0CC0AEF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13C1C-2065-443A-845F-EE82C0FEFE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A05A8-D087-49F8-A68B-53BB47A7E6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BC673-9CA8-4194-8E34-D666622A5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0394BE-C7C4-4CA6-9240-6CDB29B2C9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5894F7-D2D8-4142-8878-126BF2DBE9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00470E-5877-48CB-82CD-3CCAD5E835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D85F8C-9C5D-49E8-8BBF-F28B73097F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15B49-E272-4523-8166-1B1831C4B7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87A090-BAD4-4341-AC7F-A731585BC0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headEnd/>
            <a:tailEnd/>
          </a:ln>
        </p:spPr>
        <p:txBody>
          <a:bodyPr vert="horz" wrap="square" lIns="68579" tIns="34289" rIns="68579" bIns="34289"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r">
              <a:defRPr sz="1100"/>
            </a:lvl1pPr>
          </a:lstStyle>
          <a:p>
            <a:pPr>
              <a:defRPr/>
            </a:pPr>
            <a:fld id="{529FA7E6-6E6F-4B77-AE36-D459A899DDD1}" type="slidenum">
              <a:rPr lang="en-US"/>
              <a:pPr>
                <a:defRPr/>
              </a:pPr>
              <a:t>‹#›</a:t>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3300">
          <a:solidFill>
            <a:schemeClr val="tx2"/>
          </a:solidFill>
          <a:latin typeface="Calibri"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extremetech.com/wp-content/uploads/2012/03/1791712.jpe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file:///\\localhost\upload.wikimedia.org\wikipedia\commons\7\76\Kinect2-ir-image.png" TargetMode="External"/><Relationship Id="rId7" Type="http://schemas.openxmlformats.org/officeDocument/2006/relationships/hyperlink" Target="file:///\\localhost\upload.wikimedia.org\wikipedia\commons\6\67\Xbox-360-Kinect-Standalone.pn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file:///\\localhost\upload.wikimedia.org\wikipedia\commons\9\90\Kinect2-deepmap.png"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AqQFzoVsJf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a:t>CAP 5636 – Advanced Artificial Intelligence</a:t>
            </a:r>
            <a:br>
              <a:rPr lang="en-US" dirty="0"/>
            </a:br>
            <a:endParaRPr lang="en-US" sz="2700" dirty="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a:t>History and positioning</a:t>
            </a:r>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headEnd/>
            <a:tailEnd/>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228600" y="4082682"/>
            <a:ext cx="9242659" cy="644222"/>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000" dirty="0">
                <a:latin typeface="Calibri"/>
                <a:cs typeface="Calibri"/>
              </a:rPr>
              <a:t>Instructor: </a:t>
            </a:r>
            <a:r>
              <a:rPr lang="en-US" sz="2000" dirty="0" err="1">
                <a:latin typeface="Calibri"/>
                <a:cs typeface="Calibri"/>
              </a:rPr>
              <a:t>Lotzi</a:t>
            </a:r>
            <a:r>
              <a:rPr lang="en-US" sz="2000" dirty="0">
                <a:latin typeface="Calibri"/>
                <a:cs typeface="Calibri"/>
              </a:rPr>
              <a:t> </a:t>
            </a:r>
            <a:r>
              <a:rPr lang="en-US" sz="2000" dirty="0" err="1">
                <a:latin typeface="Calibri"/>
                <a:cs typeface="Calibri"/>
              </a:rPr>
              <a:t>Bölöni</a:t>
            </a:r>
            <a:r>
              <a:rPr lang="en-US" sz="2000" dirty="0">
                <a:latin typeface="Calibri"/>
                <a:cs typeface="Calibri"/>
              </a:rPr>
              <a:t> </a:t>
            </a:r>
          </a:p>
          <a:p>
            <a:pPr lvl="1" algn="ctr">
              <a:spcBef>
                <a:spcPct val="50000"/>
              </a:spcBef>
            </a:pPr>
            <a:r>
              <a:rPr lang="en-US" sz="1100" dirty="0">
                <a:latin typeface="Calibri"/>
                <a:cs typeface="Calibri"/>
              </a:rPr>
              <a:t>[These slides were adapted from the ones created by Dan Klein and Pieter Abbeel for CS188 Intro to AI at UC Berkeley, available at http://ai.berkeley.edu.]</a:t>
            </a: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2304288" y="1849712"/>
            <a:ext cx="4517136" cy="20174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sp>
        <p:nvSpPr>
          <p:cNvPr id="569347" name="Rectangle 3"/>
          <p:cNvSpPr>
            <a:spLocks noGrp="1" noChangeArrowheads="1"/>
          </p:cNvSpPr>
          <p:nvPr>
            <p:ph type="body" idx="1"/>
          </p:nvPr>
        </p:nvSpPr>
        <p:spPr>
          <a:xfrm>
            <a:off x="457200" y="1085850"/>
            <a:ext cx="4876800" cy="3771900"/>
          </a:xfrm>
        </p:spPr>
        <p:txBody>
          <a:bodyPr/>
          <a:lstStyle/>
          <a:p>
            <a:pPr eaLnBrk="1" hangingPunct="1">
              <a:lnSpc>
                <a:spcPct val="80000"/>
              </a:lnSpc>
            </a:pPr>
            <a:r>
              <a:rPr lang="en-US" sz="1400" dirty="0"/>
              <a:t>1940-1950: Early days</a:t>
            </a:r>
          </a:p>
          <a:p>
            <a:pPr lvl="1" eaLnBrk="1" hangingPunct="1">
              <a:lnSpc>
                <a:spcPct val="80000"/>
              </a:lnSpc>
            </a:pPr>
            <a:r>
              <a:rPr lang="en-US" sz="1200" dirty="0"/>
              <a:t>1943: McCulloch &amp; Pitts: Boolean circuit model of brain</a:t>
            </a:r>
          </a:p>
          <a:p>
            <a:pPr lvl="1" eaLnBrk="1" hangingPunct="1">
              <a:lnSpc>
                <a:spcPct val="80000"/>
              </a:lnSpc>
            </a:pPr>
            <a:r>
              <a:rPr lang="en-US" sz="1200" dirty="0"/>
              <a:t>1950: Turing's “Computing Machinery and Intelligence”</a:t>
            </a:r>
          </a:p>
          <a:p>
            <a:pPr lvl="1" eaLnBrk="1" hangingPunct="1">
              <a:lnSpc>
                <a:spcPct val="80000"/>
              </a:lnSpc>
            </a:pPr>
            <a:endParaRPr lang="en-US" sz="600" dirty="0"/>
          </a:p>
          <a:p>
            <a:pPr eaLnBrk="1" hangingPunct="1">
              <a:lnSpc>
                <a:spcPct val="80000"/>
              </a:lnSpc>
            </a:pPr>
            <a:r>
              <a:rPr lang="en-US" sz="1400" dirty="0"/>
              <a:t>1950—70: Excitement: Look, Ma, no hands!</a:t>
            </a:r>
          </a:p>
          <a:p>
            <a:pPr lvl="1" eaLnBrk="1" hangingPunct="1">
              <a:lnSpc>
                <a:spcPct val="80000"/>
              </a:lnSpc>
            </a:pPr>
            <a:r>
              <a:rPr lang="en-US" sz="1200" dirty="0"/>
              <a:t>1950s: Early AI programs, including Samuel's checkers program, Newell &amp; Simon's Logic Theorist, Gelernter's Geometry Engine</a:t>
            </a:r>
          </a:p>
          <a:p>
            <a:pPr lvl="1" eaLnBrk="1" hangingPunct="1">
              <a:lnSpc>
                <a:spcPct val="80000"/>
              </a:lnSpc>
            </a:pPr>
            <a:r>
              <a:rPr lang="en-US" sz="1200" dirty="0"/>
              <a:t>1956: Dartmouth meeting: “Artificial Intelligence” adopted</a:t>
            </a:r>
          </a:p>
          <a:p>
            <a:pPr lvl="1" eaLnBrk="1" hangingPunct="1">
              <a:lnSpc>
                <a:spcPct val="80000"/>
              </a:lnSpc>
            </a:pPr>
            <a:r>
              <a:rPr lang="en-US" sz="1200" dirty="0"/>
              <a:t>1965: Robinson's complete algorithm for logical reasoning</a:t>
            </a:r>
          </a:p>
          <a:p>
            <a:pPr lvl="1" eaLnBrk="1" hangingPunct="1">
              <a:lnSpc>
                <a:spcPct val="80000"/>
              </a:lnSpc>
            </a:pPr>
            <a:endParaRPr lang="en-US" sz="600" dirty="0"/>
          </a:p>
          <a:p>
            <a:pPr eaLnBrk="1" hangingPunct="1">
              <a:lnSpc>
                <a:spcPct val="80000"/>
              </a:lnSpc>
            </a:pPr>
            <a:r>
              <a:rPr lang="en-US" sz="1400" dirty="0"/>
              <a:t>1970—90: Knowledge-based approaches</a:t>
            </a:r>
          </a:p>
          <a:p>
            <a:pPr lvl="1" eaLnBrk="1" hangingPunct="1">
              <a:lnSpc>
                <a:spcPct val="80000"/>
              </a:lnSpc>
            </a:pPr>
            <a:r>
              <a:rPr lang="en-US" sz="1200" dirty="0"/>
              <a:t>1969—79: Early development of knowledge-based systems</a:t>
            </a:r>
          </a:p>
          <a:p>
            <a:pPr lvl="1" eaLnBrk="1" hangingPunct="1">
              <a:lnSpc>
                <a:spcPct val="80000"/>
              </a:lnSpc>
            </a:pPr>
            <a:r>
              <a:rPr lang="en-US" sz="1200" dirty="0"/>
              <a:t>1980—88: Expert systems industry booms</a:t>
            </a:r>
          </a:p>
          <a:p>
            <a:pPr lvl="1" eaLnBrk="1" hangingPunct="1">
              <a:lnSpc>
                <a:spcPct val="80000"/>
              </a:lnSpc>
            </a:pPr>
            <a:r>
              <a:rPr lang="en-US" sz="1200" dirty="0"/>
              <a:t>1988—93: Expert systems industry busts: “AI Winter”</a:t>
            </a:r>
          </a:p>
          <a:p>
            <a:pPr lvl="1" eaLnBrk="1" hangingPunct="1">
              <a:lnSpc>
                <a:spcPct val="80000"/>
              </a:lnSpc>
            </a:pPr>
            <a:endParaRPr lang="en-US" sz="600" dirty="0"/>
          </a:p>
          <a:p>
            <a:pPr eaLnBrk="1" hangingPunct="1">
              <a:lnSpc>
                <a:spcPct val="80000"/>
              </a:lnSpc>
            </a:pPr>
            <a:r>
              <a:rPr lang="en-US" sz="1400" dirty="0"/>
              <a:t>1990—: Statistical approaches</a:t>
            </a:r>
          </a:p>
          <a:p>
            <a:pPr lvl="1" eaLnBrk="1" hangingPunct="1">
              <a:lnSpc>
                <a:spcPct val="80000"/>
              </a:lnSpc>
            </a:pPr>
            <a:r>
              <a:rPr lang="en-US" sz="1200" dirty="0"/>
              <a:t>Resurgence of probability, focus on uncertainty</a:t>
            </a:r>
          </a:p>
          <a:p>
            <a:pPr lvl="1" eaLnBrk="1" hangingPunct="1">
              <a:lnSpc>
                <a:spcPct val="80000"/>
              </a:lnSpc>
            </a:pPr>
            <a:r>
              <a:rPr lang="en-US" sz="1200" dirty="0"/>
              <a:t>General increase in technical depth</a:t>
            </a:r>
          </a:p>
          <a:p>
            <a:pPr lvl="1" eaLnBrk="1" hangingPunct="1">
              <a:lnSpc>
                <a:spcPct val="80000"/>
              </a:lnSpc>
            </a:pPr>
            <a:r>
              <a:rPr lang="en-US" sz="1200" dirty="0"/>
              <a:t>Agents and learning systems… “AI Spring”?</a:t>
            </a:r>
          </a:p>
          <a:p>
            <a:pPr eaLnBrk="1" hangingPunct="1">
              <a:lnSpc>
                <a:spcPct val="80000"/>
              </a:lnSpc>
            </a:pPr>
            <a:endParaRPr lang="en-US" sz="1000" dirty="0"/>
          </a:p>
          <a:p>
            <a:pPr eaLnBrk="1" hangingPunct="1">
              <a:lnSpc>
                <a:spcPct val="80000"/>
              </a:lnSpc>
            </a:pPr>
            <a:r>
              <a:rPr lang="en-US" sz="1400" dirty="0"/>
              <a:t>2000—: Where are we now?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8792" y="1047750"/>
            <a:ext cx="2630807" cy="3657598"/>
          </a:xfrm>
          <a:prstGeom prst="rect">
            <a:avLst/>
          </a:prstGeom>
          <a:noFill/>
        </p:spPr>
      </p:pic>
    </p:spTree>
    <p:extLst>
      <p:ext uri="{BB962C8B-B14F-4D97-AF65-F5344CB8AC3E}">
        <p14:creationId xmlns:p14="http://schemas.microsoft.com/office/powerpoint/2010/main" val="1377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chemeClr val="tx1"/>
                </a:solidFill>
              </a:rPr>
              <a:t>What Can AI Do?</a:t>
            </a: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itchFamily="2" charset="2"/>
              <a:buNone/>
            </a:pPr>
            <a:r>
              <a:rPr lang="en-US" sz="1500" dirty="0">
                <a:solidFill>
                  <a:schemeClr val="tx1"/>
                </a:solidFill>
              </a:rPr>
              <a:t>Quiz: Which of the following can be done at present?</a:t>
            </a:r>
          </a:p>
          <a:p>
            <a:pPr eaLnBrk="1" hangingPunct="1">
              <a:lnSpc>
                <a:spcPct val="80000"/>
              </a:lnSpc>
            </a:pPr>
            <a:endParaRPr lang="en-US" sz="1500" dirty="0">
              <a:solidFill>
                <a:schemeClr val="tx1"/>
              </a:solidFill>
            </a:endParaRPr>
          </a:p>
          <a:p>
            <a:pPr eaLnBrk="1" hangingPunct="1">
              <a:lnSpc>
                <a:spcPct val="80000"/>
              </a:lnSpc>
            </a:pPr>
            <a:r>
              <a:rPr lang="en-US" sz="1500" dirty="0"/>
              <a:t>Play a decent game of table tennis?</a:t>
            </a:r>
          </a:p>
          <a:p>
            <a:pPr eaLnBrk="1" hangingPunct="1">
              <a:lnSpc>
                <a:spcPct val="80000"/>
              </a:lnSpc>
            </a:pPr>
            <a:r>
              <a:rPr lang="en-US" sz="1500" dirty="0"/>
              <a:t>Play a decent game of Jeopardy?</a:t>
            </a:r>
          </a:p>
          <a:p>
            <a:pPr eaLnBrk="1" hangingPunct="1">
              <a:lnSpc>
                <a:spcPct val="80000"/>
              </a:lnSpc>
            </a:pPr>
            <a:r>
              <a:rPr lang="en-US" sz="1500" dirty="0"/>
              <a:t>Drive safely along a curving mountain road?</a:t>
            </a:r>
          </a:p>
          <a:p>
            <a:pPr eaLnBrk="1" hangingPunct="1">
              <a:lnSpc>
                <a:spcPct val="80000"/>
              </a:lnSpc>
            </a:pPr>
            <a:r>
              <a:rPr lang="en-US" sz="1500" dirty="0"/>
              <a:t>Drive safely along University Blvd?</a:t>
            </a:r>
          </a:p>
          <a:p>
            <a:pPr eaLnBrk="1" hangingPunct="1">
              <a:lnSpc>
                <a:spcPct val="80000"/>
              </a:lnSpc>
            </a:pPr>
            <a:r>
              <a:rPr lang="en-US" sz="1500" dirty="0"/>
              <a:t>Buy a week's worth of groceries on the web?</a:t>
            </a:r>
          </a:p>
          <a:p>
            <a:pPr eaLnBrk="1" hangingPunct="1">
              <a:lnSpc>
                <a:spcPct val="80000"/>
              </a:lnSpc>
            </a:pPr>
            <a:r>
              <a:rPr lang="en-US" sz="1500" dirty="0"/>
              <a:t>Buy a week's worth of groceries at Publix?</a:t>
            </a:r>
          </a:p>
          <a:p>
            <a:pPr eaLnBrk="1" hangingPunct="1">
              <a:lnSpc>
                <a:spcPct val="80000"/>
              </a:lnSpc>
            </a:pPr>
            <a:r>
              <a:rPr lang="en-US" sz="1500" dirty="0"/>
              <a:t>Discover and prove a new mathematical theorem?</a:t>
            </a:r>
          </a:p>
          <a:p>
            <a:pPr eaLnBrk="1" hangingPunct="1">
              <a:lnSpc>
                <a:spcPct val="80000"/>
              </a:lnSpc>
            </a:pPr>
            <a:r>
              <a:rPr lang="en-US" sz="1500" dirty="0"/>
              <a:t>Converse successfully with another person for an hour?</a:t>
            </a:r>
          </a:p>
          <a:p>
            <a:pPr eaLnBrk="1" hangingPunct="1">
              <a:lnSpc>
                <a:spcPct val="80000"/>
              </a:lnSpc>
            </a:pPr>
            <a:r>
              <a:rPr lang="en-US" sz="1500" dirty="0"/>
              <a:t>Perform a surgical operation?</a:t>
            </a:r>
          </a:p>
          <a:p>
            <a:pPr eaLnBrk="1" hangingPunct="1">
              <a:lnSpc>
                <a:spcPct val="80000"/>
              </a:lnSpc>
            </a:pPr>
            <a:r>
              <a:rPr lang="en-US" sz="1500" dirty="0"/>
              <a:t>Put away the dishes and fold the laundry?</a:t>
            </a:r>
          </a:p>
          <a:p>
            <a:pPr eaLnBrk="1" hangingPunct="1">
              <a:lnSpc>
                <a:spcPct val="80000"/>
              </a:lnSpc>
            </a:pPr>
            <a:r>
              <a:rPr lang="en-US" sz="1500" dirty="0"/>
              <a:t>Translate spoken Chinese into spoken English in real time?</a:t>
            </a:r>
          </a:p>
          <a:p>
            <a:pPr eaLnBrk="1" hangingPunct="1">
              <a:lnSpc>
                <a:spcPct val="80000"/>
              </a:lnSpc>
            </a:pPr>
            <a:r>
              <a:rPr lang="en-US" sz="1500" dirty="0"/>
              <a:t>Write an intentionally funny story?</a:t>
            </a:r>
          </a:p>
        </p:txBody>
      </p:sp>
      <p:sp>
        <p:nvSpPr>
          <p:cNvPr id="541700" name="Freeform 4"/>
          <p:cNvSpPr>
            <a:spLocks/>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4" name="Freeform 8"/>
          <p:cNvSpPr>
            <a:spLocks/>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5" name="Freeform 9"/>
          <p:cNvSpPr>
            <a:spLocks/>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6" name="Freeform 10"/>
          <p:cNvSpPr>
            <a:spLocks/>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9" name="Freeform 13"/>
          <p:cNvSpPr>
            <a:spLocks/>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0" name="Freeform 14"/>
          <p:cNvSpPr>
            <a:spLocks/>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2" name="Freeform 16"/>
          <p:cNvSpPr>
            <a:spLocks/>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grpSp>
        <p:nvGrpSpPr>
          <p:cNvPr id="2" name="Group 20"/>
          <p:cNvGrpSpPr>
            <a:grpSpLocks/>
          </p:cNvGrpSpPr>
          <p:nvPr/>
        </p:nvGrpSpPr>
        <p:grpSpPr bwMode="auto">
          <a:xfrm>
            <a:off x="628649" y="2876550"/>
            <a:ext cx="228600" cy="171450"/>
            <a:chOff x="4896" y="2256"/>
            <a:chExt cx="432" cy="816"/>
          </a:xfrm>
        </p:grpSpPr>
        <p:sp>
          <p:nvSpPr>
            <p:cNvPr id="15380"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81"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628649" y="3333750"/>
            <a:ext cx="228600" cy="171450"/>
            <a:chOff x="4896" y="2256"/>
            <a:chExt cx="432" cy="816"/>
          </a:xfrm>
        </p:grpSpPr>
        <p:sp>
          <p:nvSpPr>
            <p:cNvPr id="15378" name="Freeform 24"/>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9" name="Freeform 25"/>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4" name="Group 20"/>
          <p:cNvGrpSpPr>
            <a:grpSpLocks/>
          </p:cNvGrpSpPr>
          <p:nvPr/>
        </p:nvGrpSpPr>
        <p:grpSpPr bwMode="auto">
          <a:xfrm>
            <a:off x="628649" y="2190750"/>
            <a:ext cx="228600" cy="171450"/>
            <a:chOff x="4896" y="2256"/>
            <a:chExt cx="432" cy="816"/>
          </a:xfrm>
        </p:grpSpPr>
        <p:sp>
          <p:nvSpPr>
            <p:cNvPr id="15376"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7"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
        <p:nvSpPr>
          <p:cNvPr id="21" name="Freeform 10"/>
          <p:cNvSpPr>
            <a:spLocks/>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2" name="Freeform 4"/>
          <p:cNvSpPr>
            <a:spLocks/>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pic>
        <p:nvPicPr>
          <p:cNvPr id="23"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4341" y="1733550"/>
            <a:ext cx="3068150" cy="2209799"/>
          </a:xfrm>
          <a:prstGeom prst="rect">
            <a:avLst/>
          </a:prstGeom>
          <a:noFill/>
          <a:ln w="9525">
            <a:noFill/>
            <a:miter lim="800000"/>
            <a:headEnd/>
            <a:tailEnd/>
          </a:ln>
          <a:effectLst/>
        </p:spPr>
      </p:pic>
    </p:spTree>
    <p:extLst>
      <p:ext uri="{BB962C8B-B14F-4D97-AF65-F5344CB8AC3E}">
        <p14:creationId xmlns:p14="http://schemas.microsoft.com/office/powerpoint/2010/main" val="47084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solidFill>
                  <a:schemeClr val="tx1"/>
                </a:solidFill>
              </a:rPr>
              <a:t>Unintentionally Funny Stories</a:t>
            </a: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a:t>One day Joe Bear was hungry.  He asked his friend</a:t>
            </a:r>
          </a:p>
          <a:p>
            <a:pPr eaLnBrk="1" hangingPunct="1">
              <a:lnSpc>
                <a:spcPct val="80000"/>
              </a:lnSpc>
              <a:spcBef>
                <a:spcPts val="0"/>
              </a:spcBef>
              <a:buNone/>
            </a:pPr>
            <a:r>
              <a:rPr lang="en-US" sz="2000" dirty="0"/>
              <a:t>	Irving Bird where some honey was.  Irving told him</a:t>
            </a:r>
          </a:p>
          <a:p>
            <a:pPr eaLnBrk="1" hangingPunct="1">
              <a:lnSpc>
                <a:spcPct val="80000"/>
              </a:lnSpc>
              <a:spcBef>
                <a:spcPts val="0"/>
              </a:spcBef>
              <a:buNone/>
            </a:pPr>
            <a:r>
              <a:rPr lang="en-US" sz="2000" dirty="0"/>
              <a:t>	there was a beehive in the oak tree.  Joe walked to</a:t>
            </a:r>
          </a:p>
          <a:p>
            <a:pPr eaLnBrk="1" hangingPunct="1">
              <a:lnSpc>
                <a:spcPct val="80000"/>
              </a:lnSpc>
              <a:spcBef>
                <a:spcPts val="0"/>
              </a:spcBef>
              <a:buNone/>
            </a:pPr>
            <a:r>
              <a:rPr lang="en-US" sz="2000" dirty="0"/>
              <a:t>	the oak tree.  He ate the beehive.  The End.</a:t>
            </a:r>
          </a:p>
          <a:p>
            <a:pPr eaLnBrk="1" hangingPunct="1">
              <a:lnSpc>
                <a:spcPct val="80000"/>
              </a:lnSpc>
            </a:pPr>
            <a:endParaRPr lang="en-US" sz="1400" dirty="0"/>
          </a:p>
          <a:p>
            <a:pPr eaLnBrk="1" hangingPunct="1">
              <a:lnSpc>
                <a:spcPct val="80000"/>
              </a:lnSpc>
            </a:pPr>
            <a:r>
              <a:rPr lang="en-US" sz="2000" dirty="0"/>
              <a:t>Henry Squirrel was thirsty.  He walked over to the</a:t>
            </a:r>
          </a:p>
          <a:p>
            <a:pPr eaLnBrk="1" hangingPunct="1">
              <a:lnSpc>
                <a:spcPct val="80000"/>
              </a:lnSpc>
              <a:spcBef>
                <a:spcPts val="0"/>
              </a:spcBef>
              <a:buNone/>
            </a:pPr>
            <a:r>
              <a:rPr lang="en-US" sz="2000" dirty="0"/>
              <a:t>	river bank where his good friend Bill Bird was sitting.</a:t>
            </a:r>
          </a:p>
          <a:p>
            <a:pPr eaLnBrk="1" hangingPunct="1">
              <a:lnSpc>
                <a:spcPct val="80000"/>
              </a:lnSpc>
              <a:spcBef>
                <a:spcPts val="0"/>
              </a:spcBef>
              <a:buNone/>
            </a:pPr>
            <a:r>
              <a:rPr lang="en-US" sz="2000" dirty="0"/>
              <a:t>	Henry	slipped and fell in the river.  Gravity drowned.</a:t>
            </a:r>
          </a:p>
          <a:p>
            <a:pPr eaLnBrk="1" hangingPunct="1">
              <a:lnSpc>
                <a:spcPct val="80000"/>
              </a:lnSpc>
              <a:spcBef>
                <a:spcPts val="0"/>
              </a:spcBef>
              <a:buNone/>
            </a:pPr>
            <a:r>
              <a:rPr lang="en-US" sz="2000" dirty="0"/>
              <a:t>	The End.</a:t>
            </a:r>
          </a:p>
          <a:p>
            <a:pPr eaLnBrk="1" hangingPunct="1">
              <a:lnSpc>
                <a:spcPct val="80000"/>
              </a:lnSpc>
            </a:pPr>
            <a:endParaRPr lang="en-US" sz="1400" dirty="0"/>
          </a:p>
          <a:p>
            <a:pPr eaLnBrk="1" hangingPunct="1">
              <a:lnSpc>
                <a:spcPct val="80000"/>
              </a:lnSpc>
            </a:pPr>
            <a:r>
              <a:rPr lang="en-US" sz="2000" dirty="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headEnd/>
            <a:tailEnd/>
          </a:ln>
        </p:spPr>
        <p:txBody>
          <a:bodyPr wrap="square" lIns="68579" tIns="34289" rIns="68579" bIns="34289">
            <a:spAutoFit/>
          </a:bodyPr>
          <a:lstStyle/>
          <a:p>
            <a:pPr algn="r">
              <a:spcBef>
                <a:spcPct val="50000"/>
              </a:spcBef>
            </a:pPr>
            <a:r>
              <a:rPr lang="en-US" sz="1600" dirty="0">
                <a:latin typeface="Calibri"/>
                <a:cs typeface="Calibri"/>
              </a:rPr>
              <a:t>[Shank, Tale-Spin System, 1984]</a:t>
            </a: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8527" y="1063612"/>
            <a:ext cx="2986872" cy="2178075"/>
          </a:xfrm>
          <a:prstGeom prst="rect">
            <a:avLst/>
          </a:prstGeom>
          <a:noFill/>
          <a:ln w="9525">
            <a:noFill/>
            <a:miter lim="800000"/>
            <a:headEnd/>
            <a:tailEnd/>
          </a:ln>
          <a:effectLst/>
        </p:spPr>
      </p:pic>
      <p:pic>
        <p:nvPicPr>
          <p:cNvPr id="29698" name="Picture 2" descr="http://pleated-jeans.com/wp-content/uploads/2011/10/11529934470.png"/>
          <p:cNvPicPr>
            <a:picLocks noChangeAspect="1" noChangeArrowheads="1"/>
          </p:cNvPicPr>
          <p:nvPr/>
        </p:nvPicPr>
        <p:blipFill>
          <a:blip r:embed="rId4" cstate="print"/>
          <a:srcRect/>
          <a:stretch>
            <a:fillRect/>
          </a:stretch>
        </p:blipFill>
        <p:spPr bwMode="auto">
          <a:xfrm>
            <a:off x="3181350" y="1047750"/>
            <a:ext cx="2381250" cy="3571875"/>
          </a:xfrm>
          <a:prstGeom prst="rect">
            <a:avLst/>
          </a:prstGeom>
          <a:noFill/>
        </p:spPr>
      </p:pic>
      <p:pic>
        <p:nvPicPr>
          <p:cNvPr id="8" name="Picture 2" descr="http://pleated-jeans.com/wp-content/uploads/2011/10/11529934470.png"/>
          <p:cNvPicPr>
            <a:picLocks noChangeAspect="1" noChangeArrowheads="1"/>
          </p:cNvPicPr>
          <p:nvPr/>
        </p:nvPicPr>
        <p:blipFill>
          <a:blip r:embed="rId4" cstate="print">
            <a:lum bright="2000"/>
          </a:blip>
          <a:srcRect t="29867" b="55200"/>
          <a:stretch>
            <a:fillRect/>
          </a:stretch>
        </p:blipFill>
        <p:spPr bwMode="auto">
          <a:xfrm>
            <a:off x="3181350" y="1581150"/>
            <a:ext cx="2381250" cy="533400"/>
          </a:xfrm>
          <a:prstGeom prst="rect">
            <a:avLst/>
          </a:prstGeom>
          <a:noFill/>
        </p:spPr>
      </p:pic>
    </p:spTree>
    <p:extLst>
      <p:ext uri="{BB962C8B-B14F-4D97-AF65-F5344CB8AC3E}">
        <p14:creationId xmlns:p14="http://schemas.microsoft.com/office/powerpoint/2010/main" val="27012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a:solidFill>
                  <a:srgbClr val="FF0000"/>
                </a:solidFill>
                <a:latin typeface="Calibri"/>
                <a:cs typeface="Calibri"/>
              </a:rPr>
              <a:t>Demo: NLP – ASR </a:t>
            </a:r>
            <a:r>
              <a:rPr lang="en-US" sz="1400" dirty="0" err="1">
                <a:solidFill>
                  <a:srgbClr val="FF0000"/>
                </a:solidFill>
                <a:latin typeface="Calibri"/>
                <a:cs typeface="Calibri"/>
              </a:rPr>
              <a:t>tvsample.avi</a:t>
            </a:r>
            <a:endParaRPr lang="en-US" sz="1400" dirty="0">
              <a:solidFill>
                <a:srgbClr val="FF0000"/>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a:p>
            <a:pPr eaLnBrk="1" hangingPunct="1">
              <a:lnSpc>
                <a:spcPct val="80000"/>
              </a:lnSpc>
            </a:pPr>
            <a:r>
              <a:rPr lang="en-US" sz="1800" dirty="0"/>
              <a:t>Language processing technologies</a:t>
            </a:r>
          </a:p>
          <a:p>
            <a:pPr lvl="1" eaLnBrk="1" hangingPunct="1">
              <a:lnSpc>
                <a:spcPct val="80000"/>
              </a:lnSpc>
            </a:pPr>
            <a:r>
              <a:rPr lang="en-US" sz="1500" dirty="0"/>
              <a:t>Question answering</a:t>
            </a:r>
          </a:p>
          <a:p>
            <a:pPr lvl="1" eaLnBrk="1" hangingPunct="1">
              <a:lnSpc>
                <a:spcPct val="80000"/>
              </a:lnSpc>
            </a:pPr>
            <a:r>
              <a:rPr lang="en-US" sz="1500" dirty="0"/>
              <a:t>Machine translation</a:t>
            </a:r>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buFont typeface="Wingdings" pitchFamily="2" charset="2"/>
              <a:buNone/>
            </a:pPr>
            <a:r>
              <a:rPr lang="en-US" sz="1500" dirty="0"/>
              <a:t>	</a:t>
            </a:r>
          </a:p>
          <a:p>
            <a:pPr lvl="1" eaLnBrk="1" hangingPunct="1">
              <a:lnSpc>
                <a:spcPct val="80000"/>
              </a:lnSpc>
            </a:pPr>
            <a:endParaRPr lang="en-US" sz="1500" dirty="0"/>
          </a:p>
          <a:p>
            <a:pPr lvl="1" eaLnBrk="1" hangingPunct="1">
              <a:lnSpc>
                <a:spcPct val="80000"/>
              </a:lnSpc>
            </a:pPr>
            <a:r>
              <a:rPr lang="en-US" sz="1500" dirty="0"/>
              <a:t>Web search</a:t>
            </a:r>
          </a:p>
          <a:p>
            <a:pPr lvl="1" eaLnBrk="1" hangingPunct="1">
              <a:lnSpc>
                <a:spcPct val="80000"/>
              </a:lnSpc>
            </a:pPr>
            <a:r>
              <a:rPr lang="en-US" sz="1500" dirty="0"/>
              <a:t>Text classification, spam filtering, etc…</a:t>
            </a:r>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4"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5"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6"/>
          </p:cNvPr>
          <p:cNvPicPr>
            <a:picLocks noChangeAspect="1" noChangeArrowheads="1"/>
          </p:cNvPicPr>
          <p:nvPr/>
        </p:nvPicPr>
        <p:blipFill>
          <a:blip r:embed="rId7"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a:t>Vision (Perception)</a:t>
            </a:r>
          </a:p>
        </p:txBody>
      </p:sp>
      <p:sp>
        <p:nvSpPr>
          <p:cNvPr id="18437" name="Rectangle 6"/>
          <p:cNvSpPr>
            <a:spLocks/>
          </p:cNvSpPr>
          <p:nvPr/>
        </p:nvSpPr>
        <p:spPr bwMode="auto">
          <a:xfrm>
            <a:off x="647700" y="4781550"/>
            <a:ext cx="3467100" cy="228600"/>
          </a:xfrm>
          <a:prstGeom prst="rect">
            <a:avLst/>
          </a:prstGeom>
          <a:noFill/>
          <a:ln w="12700">
            <a:noFill/>
            <a:miter lim="800000"/>
            <a:headEnd/>
            <a:tailEnd/>
          </a:ln>
        </p:spPr>
        <p:txBody>
          <a:bodyPr lIns="0" tIns="0" rIns="30479" bIns="0"/>
          <a:lstStyle/>
          <a:p>
            <a:pPr marL="29765">
              <a:spcBef>
                <a:spcPts val="600"/>
              </a:spcBef>
            </a:pPr>
            <a:r>
              <a:rPr lang="en-US" sz="1100" dirty="0">
                <a:latin typeface="Calibri"/>
                <a:cs typeface="Calibri"/>
              </a:rPr>
              <a:t>Images from Erik </a:t>
            </a:r>
            <a:r>
              <a:rPr lang="en-US" sz="1100" dirty="0" err="1">
                <a:latin typeface="Calibri"/>
                <a:cs typeface="Calibri"/>
              </a:rPr>
              <a:t>Sudderth</a:t>
            </a:r>
            <a:r>
              <a:rPr lang="en-US" sz="1100" dirty="0">
                <a:latin typeface="Calibri"/>
                <a:cs typeface="Calibri"/>
              </a:rPr>
              <a:t> (left), </a:t>
            </a:r>
            <a:r>
              <a:rPr lang="en-US" sz="1100" dirty="0" err="1">
                <a:latin typeface="Calibri"/>
                <a:cs typeface="Calibri"/>
              </a:rPr>
              <a:t>wikipedia</a:t>
            </a:r>
            <a:r>
              <a:rPr lang="en-US" sz="1100" dirty="0">
                <a:latin typeface="Calibri"/>
                <a:cs typeface="Calibri"/>
              </a:rPr>
              <a:t> (right)</a:t>
            </a:r>
          </a:p>
        </p:txBody>
      </p:sp>
      <p:sp>
        <p:nvSpPr>
          <p:cNvPr id="18438" name="Rectangle 7"/>
          <p:cNvSpPr>
            <a:spLocks/>
          </p:cNvSpPr>
          <p:nvPr/>
        </p:nvSpPr>
        <p:spPr bwMode="auto">
          <a:xfrm>
            <a:off x="457200" y="1047750"/>
            <a:ext cx="6172200" cy="990600"/>
          </a:xfrm>
          <a:prstGeom prst="rect">
            <a:avLst/>
          </a:prstGeom>
          <a:noFill/>
          <a:ln w="12700">
            <a:noFill/>
            <a:miter lim="800000"/>
            <a:headEnd/>
            <a:tailEnd/>
          </a:ln>
        </p:spPr>
        <p:txBody>
          <a:bodyPr lIns="0" tIns="0" rIns="30479" bIns="0"/>
          <a:lstStyle/>
          <a:p>
            <a:pPr marL="244073" indent="-214308">
              <a:spcBef>
                <a:spcPts val="479"/>
              </a:spcBef>
              <a:buSzPct val="100000"/>
              <a:buFont typeface="Wingdings" pitchFamily="2" charset="2"/>
              <a:buChar char="§"/>
            </a:pPr>
            <a:r>
              <a:rPr lang="en-US" dirty="0">
                <a:solidFill>
                  <a:schemeClr val="accent6"/>
                </a:solidFill>
                <a:latin typeface="Calibri"/>
                <a:cs typeface="Calibri"/>
              </a:rPr>
              <a:t>Object and face recognition</a:t>
            </a:r>
          </a:p>
          <a:p>
            <a:pPr marL="244073" indent="-214308">
              <a:spcBef>
                <a:spcPts val="479"/>
              </a:spcBef>
              <a:buSzPct val="100000"/>
              <a:buFont typeface="Wingdings" pitchFamily="2" charset="2"/>
              <a:buChar char="§"/>
            </a:pPr>
            <a:r>
              <a:rPr lang="en-US" dirty="0">
                <a:solidFill>
                  <a:schemeClr val="accent6"/>
                </a:solidFill>
                <a:latin typeface="Calibri"/>
                <a:cs typeface="Calibri"/>
              </a:rPr>
              <a:t>Scene segmentation</a:t>
            </a:r>
          </a:p>
          <a:p>
            <a:pPr marL="244073" indent="-214308">
              <a:spcBef>
                <a:spcPts val="479"/>
              </a:spcBef>
              <a:buSzPct val="100000"/>
              <a:buFont typeface="Wingdings" pitchFamily="2" charset="2"/>
              <a:buChar char="§"/>
            </a:pPr>
            <a:r>
              <a:rPr lang="en-US" dirty="0">
                <a:solidFill>
                  <a:schemeClr val="accent6"/>
                </a:solidFill>
                <a:latin typeface="Calibri"/>
                <a:cs typeface="Calibri"/>
              </a:rPr>
              <a:t>Image classification</a:t>
            </a:r>
          </a:p>
        </p:txBody>
      </p:sp>
      <p:pic>
        <p:nvPicPr>
          <p:cNvPr id="59394" name="Picture 2" descr="File:Kinect2-ir-image.png">
            <a:hlinkClick r:id="rId3"/>
          </p:cNvPr>
          <p:cNvPicPr>
            <a:picLocks noChangeAspect="1" noChangeArrowheads="1"/>
          </p:cNvPicPr>
          <p:nvPr/>
        </p:nvPicPr>
        <p:blipFill>
          <a:blip r:embed="rId4" cstate="print"/>
          <a:srcRect/>
          <a:stretch>
            <a:fillRect/>
          </a:stretch>
        </p:blipFill>
        <p:spPr bwMode="auto">
          <a:xfrm>
            <a:off x="6324600" y="895350"/>
            <a:ext cx="1833880" cy="1447800"/>
          </a:xfrm>
          <a:prstGeom prst="rect">
            <a:avLst/>
          </a:prstGeom>
          <a:noFill/>
        </p:spPr>
      </p:pic>
      <p:pic>
        <p:nvPicPr>
          <p:cNvPr id="59396" name="Picture 4" descr="File:Kinect2-deepmap.png">
            <a:hlinkClick r:id="rId5"/>
          </p:cNvPr>
          <p:cNvPicPr>
            <a:picLocks noChangeAspect="1" noChangeArrowheads="1"/>
          </p:cNvPicPr>
          <p:nvPr/>
        </p:nvPicPr>
        <p:blipFill>
          <a:blip r:embed="rId6"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7"/>
          </p:cNvPr>
          <p:cNvPicPr>
            <a:picLocks noChangeAspect="1" noChangeArrowheads="1"/>
          </p:cNvPicPr>
          <p:nvPr/>
        </p:nvPicPr>
        <p:blipFill>
          <a:blip r:embed="rId8"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a:solidFill>
                  <a:srgbClr val="FF0000"/>
                </a:solidFill>
                <a:latin typeface="Calibri"/>
                <a:cs typeface="Calibri"/>
              </a:rPr>
              <a:t>Demo1: VISION – lec_1_t2_video.flv</a:t>
            </a: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a:solidFill>
                  <a:srgbClr val="FF0000"/>
                </a:solidFill>
                <a:latin typeface="Calibri"/>
                <a:cs typeface="Calibri"/>
              </a:rPr>
              <a:t>Demo2: VISION – lec_1_obj_rec_0.mpg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a:solidFill>
                  <a:schemeClr val="tx1"/>
                </a:solidFill>
              </a:rPr>
              <a:t>Robotics</a:t>
            </a: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a:solidFill>
                  <a:schemeClr val="tx1"/>
                </a:solidFill>
              </a:rPr>
              <a:t>Robotics</a:t>
            </a:r>
          </a:p>
          <a:p>
            <a:pPr lvl="1" eaLnBrk="1" hangingPunct="1">
              <a:lnSpc>
                <a:spcPct val="80000"/>
              </a:lnSpc>
            </a:pPr>
            <a:r>
              <a:rPr lang="en-US" sz="1400" dirty="0"/>
              <a:t>Part mech. eng.</a:t>
            </a:r>
          </a:p>
          <a:p>
            <a:pPr lvl="1" eaLnBrk="1" hangingPunct="1">
              <a:lnSpc>
                <a:spcPct val="80000"/>
              </a:lnSpc>
            </a:pPr>
            <a:r>
              <a:rPr lang="en-US" sz="1400" dirty="0"/>
              <a:t>Part AI</a:t>
            </a:r>
          </a:p>
          <a:p>
            <a:pPr lvl="1" eaLnBrk="1" hangingPunct="1">
              <a:lnSpc>
                <a:spcPct val="80000"/>
              </a:lnSpc>
            </a:pPr>
            <a:r>
              <a:rPr lang="en-US" sz="1400" dirty="0"/>
              <a:t>Reality much</a:t>
            </a:r>
          </a:p>
          <a:p>
            <a:pPr lvl="1" eaLnBrk="1" hangingPunct="1">
              <a:lnSpc>
                <a:spcPct val="80000"/>
              </a:lnSpc>
              <a:buFont typeface="Wingdings" pitchFamily="2" charset="2"/>
              <a:buNone/>
            </a:pPr>
            <a:r>
              <a:rPr lang="en-US" sz="1400" dirty="0"/>
              <a:t>	harder than</a:t>
            </a:r>
          </a:p>
          <a:p>
            <a:pPr lvl="1" eaLnBrk="1" hangingPunct="1">
              <a:lnSpc>
                <a:spcPct val="80000"/>
              </a:lnSpc>
              <a:buFont typeface="Wingdings" pitchFamily="2" charset="2"/>
              <a:buNone/>
            </a:pPr>
            <a:r>
              <a:rPr lang="en-US" sz="1400" dirty="0"/>
              <a:t>	simulations!</a:t>
            </a:r>
          </a:p>
          <a:p>
            <a:pPr lvl="1" eaLnBrk="1" hangingPunct="1">
              <a:lnSpc>
                <a:spcPct val="80000"/>
              </a:lnSpc>
              <a:buFont typeface="Wingdings" pitchFamily="2" charset="2"/>
              <a:buNone/>
            </a:pPr>
            <a:endParaRPr lang="en-US" sz="1400" dirty="0"/>
          </a:p>
          <a:p>
            <a:pPr lvl="1" eaLnBrk="1" hangingPunct="1">
              <a:lnSpc>
                <a:spcPct val="80000"/>
              </a:lnSpc>
            </a:pPr>
            <a:endParaRPr lang="en-US" sz="1400" dirty="0"/>
          </a:p>
          <a:p>
            <a:pPr eaLnBrk="1" hangingPunct="1">
              <a:lnSpc>
                <a:spcPct val="80000"/>
              </a:lnSpc>
            </a:pPr>
            <a:r>
              <a:rPr lang="en-US" sz="1500" dirty="0">
                <a:solidFill>
                  <a:schemeClr val="tx1"/>
                </a:solidFill>
              </a:rPr>
              <a:t>Technologies</a:t>
            </a:r>
          </a:p>
          <a:p>
            <a:pPr lvl="1" eaLnBrk="1" hangingPunct="1">
              <a:lnSpc>
                <a:spcPct val="80000"/>
              </a:lnSpc>
            </a:pPr>
            <a:r>
              <a:rPr lang="en-US" sz="1400" dirty="0"/>
              <a:t>Vehicles</a:t>
            </a:r>
          </a:p>
          <a:p>
            <a:pPr lvl="1" eaLnBrk="1" hangingPunct="1">
              <a:lnSpc>
                <a:spcPct val="80000"/>
              </a:lnSpc>
            </a:pPr>
            <a:r>
              <a:rPr lang="en-US" sz="1400" dirty="0"/>
              <a:t>Rescue</a:t>
            </a:r>
          </a:p>
          <a:p>
            <a:pPr lvl="1" eaLnBrk="1" hangingPunct="1">
              <a:lnSpc>
                <a:spcPct val="80000"/>
              </a:lnSpc>
            </a:pPr>
            <a:r>
              <a:rPr lang="en-US" sz="1400" dirty="0"/>
              <a:t>Soccer!</a:t>
            </a:r>
          </a:p>
          <a:p>
            <a:pPr lvl="1" eaLnBrk="1" hangingPunct="1">
              <a:lnSpc>
                <a:spcPct val="80000"/>
              </a:lnSpc>
            </a:pPr>
            <a:r>
              <a:rPr lang="en-US" sz="1400" dirty="0"/>
              <a:t>Lots of automation…</a:t>
            </a:r>
          </a:p>
          <a:p>
            <a:pPr lvl="1" eaLnBrk="1" hangingPunct="1">
              <a:lnSpc>
                <a:spcPct val="80000"/>
              </a:lnSpc>
            </a:pPr>
            <a:endParaRPr lang="en-US" sz="1400" dirty="0"/>
          </a:p>
          <a:p>
            <a:pPr eaLnBrk="1" hangingPunct="1">
              <a:lnSpc>
                <a:spcPct val="80000"/>
              </a:lnSpc>
            </a:pPr>
            <a:r>
              <a:rPr lang="en-US" sz="1500" dirty="0">
                <a:solidFill>
                  <a:schemeClr val="tx1"/>
                </a:solidFill>
              </a:rPr>
              <a:t>In this class:</a:t>
            </a:r>
          </a:p>
          <a:p>
            <a:pPr lvl="1" eaLnBrk="1" hangingPunct="1">
              <a:lnSpc>
                <a:spcPct val="80000"/>
              </a:lnSpc>
            </a:pPr>
            <a:r>
              <a:rPr lang="en-US" sz="1400" dirty="0"/>
              <a:t>We ignore mechanical aspects</a:t>
            </a:r>
          </a:p>
          <a:p>
            <a:pPr lvl="1" eaLnBrk="1" hangingPunct="1">
              <a:lnSpc>
                <a:spcPct val="80000"/>
              </a:lnSpc>
            </a:pPr>
            <a:r>
              <a:rPr lang="en-US" sz="1400" dirty="0"/>
              <a:t>Methods for planning</a:t>
            </a:r>
          </a:p>
          <a:p>
            <a:pPr lvl="1" eaLnBrk="1" hangingPunct="1">
              <a:lnSpc>
                <a:spcPct val="80000"/>
              </a:lnSpc>
            </a:pPr>
            <a:r>
              <a:rPr lang="en-US" sz="1400" dirty="0"/>
              <a:t>Methods for control</a:t>
            </a:r>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headEnd/>
            <a:tailEnd/>
          </a:ln>
        </p:spPr>
        <p:txBody>
          <a:bodyPr wrap="square" lIns="68579" tIns="34289" rIns="68579" bIns="34289">
            <a:spAutoFit/>
          </a:bodyPr>
          <a:lstStyle/>
          <a:p>
            <a:pPr>
              <a:spcBef>
                <a:spcPct val="50000"/>
              </a:spcBef>
            </a:pPr>
            <a:r>
              <a:rPr lang="en-US" sz="1100" dirty="0">
                <a:latin typeface="Calibri"/>
                <a:cs typeface="Calibri"/>
              </a:rPr>
              <a:t>Images from UC Berkeley, Boston Dynamics, </a:t>
            </a:r>
            <a:r>
              <a:rPr lang="en-US" sz="1100" dirty="0" err="1">
                <a:latin typeface="Calibri"/>
                <a:cs typeface="Calibri"/>
              </a:rPr>
              <a:t>RoboCup</a:t>
            </a:r>
            <a:r>
              <a:rPr lang="en-US" sz="1100" dirty="0">
                <a:latin typeface="Calibri"/>
                <a:cs typeface="Calibri"/>
              </a:rPr>
              <a:t>, Google</a:t>
            </a:r>
          </a:p>
        </p:txBody>
      </p:sp>
      <p:pic>
        <p:nvPicPr>
          <p:cNvPr id="2" name="Picture 3"/>
          <p:cNvPicPr>
            <a:picLocks noChangeAspect="1" noChangeArrowheads="1"/>
          </p:cNvPicPr>
          <p:nvPr/>
        </p:nvPicPr>
        <p:blipFill>
          <a:blip r:embed="rId3"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5"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3733800" y="3137964"/>
            <a:ext cx="2590800" cy="16263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AI (at UCF)</a:t>
            </a:r>
          </a:p>
        </p:txBody>
      </p:sp>
      <p:pic>
        <p:nvPicPr>
          <p:cNvPr id="4" name="AqQFzoVsJfA">
            <a:hlinkClick r:id="" action="ppaction://media"/>
          </p:cNvPr>
          <p:cNvPicPr>
            <a:picLocks noGrp="1" noRot="1" noChangeAspect="1"/>
          </p:cNvPicPr>
          <p:nvPr>
            <p:ph idx="1"/>
            <a:videoFile r:link="rId1"/>
          </p:nvPr>
        </p:nvPicPr>
        <p:blipFill>
          <a:blip r:embed="rId3"/>
          <a:stretch>
            <a:fillRect/>
          </a:stretch>
        </p:blipFill>
        <p:spPr>
          <a:xfrm>
            <a:off x="2209800" y="1049337"/>
            <a:ext cx="4773084" cy="3579813"/>
          </a:xfrm>
          <a:prstGeom prst="rect">
            <a:avLst/>
          </a:prstGeom>
        </p:spPr>
      </p:pic>
    </p:spTree>
    <p:extLst>
      <p:ext uri="{BB962C8B-B14F-4D97-AF65-F5344CB8AC3E}">
        <p14:creationId xmlns:p14="http://schemas.microsoft.com/office/powerpoint/2010/main" val="1758965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Logic</a:t>
            </a:r>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a:t>Logical systems</a:t>
            </a:r>
          </a:p>
          <a:p>
            <a:pPr lvl="1" eaLnBrk="1" hangingPunct="1"/>
            <a:r>
              <a:rPr lang="en-US" sz="1800" dirty="0"/>
              <a:t>Theorem </a:t>
            </a:r>
            <a:r>
              <a:rPr lang="en-US" sz="1800" dirty="0" err="1"/>
              <a:t>provers</a:t>
            </a:r>
            <a:endParaRPr lang="en-US" sz="1800" dirty="0"/>
          </a:p>
          <a:p>
            <a:pPr lvl="1" eaLnBrk="1" hangingPunct="1"/>
            <a:r>
              <a:rPr lang="en-US" sz="1800" dirty="0"/>
              <a:t>NASA fault diagnosis</a:t>
            </a:r>
          </a:p>
          <a:p>
            <a:pPr lvl="1" eaLnBrk="1" hangingPunct="1"/>
            <a:r>
              <a:rPr lang="en-US" sz="1800" dirty="0"/>
              <a:t>Question answering</a:t>
            </a:r>
          </a:p>
          <a:p>
            <a:pPr lvl="1" eaLnBrk="1" hangingPunct="1"/>
            <a:endParaRPr lang="en-US" sz="1800" dirty="0"/>
          </a:p>
          <a:p>
            <a:pPr eaLnBrk="1" hangingPunct="1"/>
            <a:r>
              <a:rPr lang="en-US" sz="2100" dirty="0"/>
              <a:t>Methods:</a:t>
            </a:r>
          </a:p>
          <a:p>
            <a:pPr lvl="1" eaLnBrk="1" hangingPunct="1"/>
            <a:r>
              <a:rPr lang="en-US" sz="1800" dirty="0"/>
              <a:t>Deduction systems</a:t>
            </a:r>
          </a:p>
          <a:p>
            <a:pPr lvl="1" eaLnBrk="1" hangingPunct="1"/>
            <a:r>
              <a:rPr lang="en-US" sz="1800" dirty="0"/>
              <a:t>Constraint satisfaction</a:t>
            </a:r>
          </a:p>
          <a:p>
            <a:pPr lvl="1" eaLnBrk="1" hangingPunct="1"/>
            <a:r>
              <a:rPr lang="en-US" sz="1800" dirty="0" err="1"/>
              <a:t>Satisfiability</a:t>
            </a:r>
            <a:r>
              <a:rPr lang="en-US" sz="1800" dirty="0"/>
              <a:t> solvers (huge advances!)</a:t>
            </a:r>
          </a:p>
        </p:txBody>
      </p:sp>
      <p:pic>
        <p:nvPicPr>
          <p:cNvPr id="19460" name="Picture 4"/>
          <p:cNvPicPr>
            <a:picLocks noChangeAspect="1" noChangeArrowheads="1"/>
          </p:cNvPicPr>
          <p:nvPr/>
        </p:nvPicPr>
        <p:blipFill>
          <a:blip r:embed="rId3"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headEnd/>
            <a:tailEnd/>
          </a:ln>
        </p:spPr>
        <p:txBody>
          <a:bodyPr lIns="68579" tIns="34289" rIns="68579" bIns="34289">
            <a:spAutoFit/>
          </a:bodyPr>
          <a:lstStyle/>
          <a:p>
            <a:pPr>
              <a:spcBef>
                <a:spcPct val="50000"/>
              </a:spcBef>
            </a:pPr>
            <a:r>
              <a:rPr lang="en-US" sz="1100" dirty="0">
                <a:latin typeface="Calibri"/>
                <a:cs typeface="Calibri"/>
              </a:rPr>
              <a:t>Image from Bart Selman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a:t>Game Playing</a:t>
            </a:r>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a:t>Classic Moment: May, '97: Deep Blue vs. Kasparov</a:t>
            </a:r>
          </a:p>
          <a:p>
            <a:pPr lvl="1" eaLnBrk="1" hangingPunct="1">
              <a:lnSpc>
                <a:spcPct val="80000"/>
              </a:lnSpc>
            </a:pPr>
            <a:r>
              <a:rPr lang="en-US" sz="1400" dirty="0"/>
              <a:t>First match won against world champion</a:t>
            </a:r>
          </a:p>
          <a:p>
            <a:pPr lvl="1" eaLnBrk="1" hangingPunct="1">
              <a:lnSpc>
                <a:spcPct val="80000"/>
              </a:lnSpc>
            </a:pPr>
            <a:r>
              <a:rPr lang="en-US" sz="1400" dirty="0"/>
              <a:t>“Intelligent creative” play</a:t>
            </a:r>
          </a:p>
          <a:p>
            <a:pPr lvl="1" eaLnBrk="1" hangingPunct="1">
              <a:lnSpc>
                <a:spcPct val="80000"/>
              </a:lnSpc>
            </a:pPr>
            <a:r>
              <a:rPr lang="en-US" sz="1400" dirty="0"/>
              <a:t>200 million board positions per second</a:t>
            </a:r>
          </a:p>
          <a:p>
            <a:pPr lvl="1" eaLnBrk="1" hangingPunct="1">
              <a:lnSpc>
                <a:spcPct val="80000"/>
              </a:lnSpc>
            </a:pPr>
            <a:r>
              <a:rPr lang="en-US" sz="1400" dirty="0"/>
              <a:t>Humans understood 99.9 of Deep Blue's moves</a:t>
            </a:r>
          </a:p>
          <a:p>
            <a:pPr lvl="1" eaLnBrk="1" hangingPunct="1">
              <a:lnSpc>
                <a:spcPct val="80000"/>
              </a:lnSpc>
            </a:pPr>
            <a:r>
              <a:rPr lang="en-US" sz="1400" dirty="0"/>
              <a:t>Can do about the same now with a PC cluster</a:t>
            </a:r>
          </a:p>
          <a:p>
            <a:pPr eaLnBrk="1" hangingPunct="1">
              <a:lnSpc>
                <a:spcPct val="80000"/>
              </a:lnSpc>
            </a:pPr>
            <a:endParaRPr lang="en-US" sz="800" dirty="0"/>
          </a:p>
          <a:p>
            <a:pPr eaLnBrk="1" hangingPunct="1">
              <a:lnSpc>
                <a:spcPct val="80000"/>
              </a:lnSpc>
            </a:pPr>
            <a:r>
              <a:rPr lang="en-US" sz="1500" dirty="0"/>
              <a:t>Open question:</a:t>
            </a:r>
          </a:p>
          <a:p>
            <a:pPr lvl="1" eaLnBrk="1" hangingPunct="1">
              <a:lnSpc>
                <a:spcPct val="80000"/>
              </a:lnSpc>
            </a:pPr>
            <a:r>
              <a:rPr lang="en-US" sz="1400" dirty="0"/>
              <a:t>How does human cognition deal with the</a:t>
            </a:r>
          </a:p>
          <a:p>
            <a:pPr lvl="1" eaLnBrk="1" hangingPunct="1">
              <a:lnSpc>
                <a:spcPct val="80000"/>
              </a:lnSpc>
              <a:buFont typeface="Wingdings" pitchFamily="2" charset="2"/>
              <a:buNone/>
            </a:pPr>
            <a:r>
              <a:rPr lang="en-US" sz="1400" dirty="0"/>
              <a:t>	search space explosion of chess?</a:t>
            </a:r>
          </a:p>
          <a:p>
            <a:pPr lvl="1" eaLnBrk="1" hangingPunct="1">
              <a:lnSpc>
                <a:spcPct val="80000"/>
              </a:lnSpc>
            </a:pPr>
            <a:r>
              <a:rPr lang="en-US" sz="1400" dirty="0"/>
              <a:t>Or: how can humans compete with computers at all??</a:t>
            </a:r>
          </a:p>
          <a:p>
            <a:pPr eaLnBrk="1" hangingPunct="1">
              <a:lnSpc>
                <a:spcPct val="80000"/>
              </a:lnSpc>
            </a:pPr>
            <a:endParaRPr lang="en-US" sz="800" dirty="0"/>
          </a:p>
          <a:p>
            <a:pPr eaLnBrk="1" hangingPunct="1">
              <a:lnSpc>
                <a:spcPct val="80000"/>
              </a:lnSpc>
            </a:pPr>
            <a:r>
              <a:rPr lang="en-US" sz="1500" dirty="0"/>
              <a:t>1996: Kasparov Beats Deep Blue</a:t>
            </a:r>
          </a:p>
          <a:p>
            <a:pPr eaLnBrk="1" hangingPunct="1">
              <a:lnSpc>
                <a:spcPct val="80000"/>
              </a:lnSpc>
              <a:buFont typeface="Wingdings" pitchFamily="2" charset="2"/>
              <a:buNone/>
            </a:pPr>
            <a:r>
              <a:rPr lang="en-US" sz="1400" dirty="0"/>
              <a:t>	</a:t>
            </a:r>
            <a:r>
              <a:rPr lang="en-US" sz="1400" dirty="0">
                <a:solidFill>
                  <a:schemeClr val="tx1"/>
                </a:solidFill>
              </a:rPr>
              <a:t>“I could feel --- I could smell --- a new kind of intelligence across the table.”</a:t>
            </a:r>
          </a:p>
          <a:p>
            <a:pPr eaLnBrk="1" hangingPunct="1">
              <a:lnSpc>
                <a:spcPct val="80000"/>
              </a:lnSpc>
            </a:pPr>
            <a:endParaRPr lang="en-US" sz="800" dirty="0"/>
          </a:p>
          <a:p>
            <a:pPr eaLnBrk="1" hangingPunct="1">
              <a:lnSpc>
                <a:spcPct val="80000"/>
              </a:lnSpc>
            </a:pPr>
            <a:r>
              <a:rPr lang="en-US" sz="1500" dirty="0"/>
              <a:t>1997: Deep Blue Beats Kasparov</a:t>
            </a:r>
          </a:p>
          <a:p>
            <a:pPr eaLnBrk="1" hangingPunct="1">
              <a:lnSpc>
                <a:spcPct val="80000"/>
              </a:lnSpc>
              <a:buFont typeface="Wingdings" pitchFamily="2" charset="2"/>
              <a:buNone/>
            </a:pPr>
            <a:r>
              <a:rPr lang="en-US" sz="1500" b="1" dirty="0"/>
              <a:t>	</a:t>
            </a:r>
            <a:r>
              <a:rPr lang="en-US" sz="1400" dirty="0">
                <a:solidFill>
                  <a:schemeClr val="tx1"/>
                </a:solidFill>
              </a:rPr>
              <a:t>“Deep Blue hasn't proven anything.”</a:t>
            </a:r>
          </a:p>
          <a:p>
            <a:pPr eaLnBrk="1" hangingPunct="1">
              <a:lnSpc>
                <a:spcPct val="80000"/>
              </a:lnSpc>
            </a:pPr>
            <a:endParaRPr lang="en-US" sz="400" dirty="0"/>
          </a:p>
          <a:p>
            <a:pPr eaLnBrk="1" hangingPunct="1">
              <a:lnSpc>
                <a:spcPct val="80000"/>
              </a:lnSpc>
            </a:pPr>
            <a:r>
              <a:rPr lang="en-US" sz="1500" dirty="0"/>
              <a:t>Huge game-playing advances recently, e.g. in Go!</a:t>
            </a:r>
          </a:p>
          <a:p>
            <a:pPr eaLnBrk="1" hangingPunct="1">
              <a:lnSpc>
                <a:spcPct val="80000"/>
              </a:lnSpc>
            </a:pPr>
            <a:endParaRPr lang="en-US" sz="1400" dirty="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headEnd/>
            <a:tailEnd/>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4" cstate="print"/>
          <a:srcRect l="7556" r="31995"/>
          <a:stretch>
            <a:fillRect/>
          </a:stretch>
        </p:blipFill>
        <p:spPr bwMode="auto">
          <a:xfrm>
            <a:off x="4752975" y="992981"/>
            <a:ext cx="1724025" cy="1883569"/>
          </a:xfrm>
          <a:prstGeom prst="rect">
            <a:avLst/>
          </a:prstGeom>
          <a:noFill/>
          <a:ln w="9525">
            <a:noFill/>
            <a:miter lim="800000"/>
            <a:headEnd/>
            <a:tailEnd/>
          </a:ln>
        </p:spPr>
      </p:pic>
    </p:spTree>
    <p:extLst>
      <p:ext uri="{BB962C8B-B14F-4D97-AF65-F5344CB8AC3E}">
        <p14:creationId xmlns:p14="http://schemas.microsoft.com/office/powerpoint/2010/main" val="378148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Textbook</a:t>
            </a:r>
          </a:p>
        </p:txBody>
      </p:sp>
      <p:sp>
        <p:nvSpPr>
          <p:cNvPr id="8195" name="Rectangle 3"/>
          <p:cNvSpPr>
            <a:spLocks noGrp="1" noChangeArrowheads="1"/>
          </p:cNvSpPr>
          <p:nvPr>
            <p:ph type="body" idx="1"/>
          </p:nvPr>
        </p:nvSpPr>
        <p:spPr>
          <a:xfrm>
            <a:off x="2514600" y="1047750"/>
            <a:ext cx="4267200" cy="3394472"/>
          </a:xfrm>
        </p:spPr>
        <p:txBody>
          <a:bodyPr/>
          <a:lstStyle/>
          <a:p>
            <a:pPr eaLnBrk="1" hangingPunct="1">
              <a:lnSpc>
                <a:spcPct val="80000"/>
              </a:lnSpc>
            </a:pPr>
            <a:r>
              <a:rPr lang="en-US" sz="1600" dirty="0"/>
              <a:t>Not required, but for students who want to read more we recommend</a:t>
            </a:r>
          </a:p>
          <a:p>
            <a:pPr lvl="1" eaLnBrk="1" hangingPunct="1">
              <a:lnSpc>
                <a:spcPct val="80000"/>
              </a:lnSpc>
            </a:pPr>
            <a:endParaRPr lang="en-US" sz="800" dirty="0"/>
          </a:p>
          <a:p>
            <a:pPr lvl="1" eaLnBrk="1" hangingPunct="1">
              <a:lnSpc>
                <a:spcPct val="80000"/>
              </a:lnSpc>
            </a:pPr>
            <a:r>
              <a:rPr lang="en-US" sz="1400" dirty="0"/>
              <a:t>Russell &amp; </a:t>
            </a:r>
            <a:r>
              <a:rPr lang="en-US" sz="1400" dirty="0" err="1"/>
              <a:t>Norvig</a:t>
            </a:r>
            <a:r>
              <a:rPr lang="en-US" sz="1400" dirty="0"/>
              <a:t>, AI: A Modern Approach, 3</a:t>
            </a:r>
            <a:r>
              <a:rPr lang="en-US" sz="1400" baseline="30000" dirty="0"/>
              <a:t>rd</a:t>
            </a:r>
            <a:r>
              <a:rPr lang="en-US" sz="1400" dirty="0"/>
              <a:t> Ed.</a:t>
            </a:r>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r>
              <a:rPr lang="en-US" sz="1400" dirty="0"/>
              <a:t>Warning: Not a course textbook, so our presentation does not necessarily follow the presentation in the book.</a:t>
            </a:r>
          </a:p>
          <a:p>
            <a:pPr eaLnBrk="1" hangingPunct="1">
              <a:lnSpc>
                <a:spcPct val="80000"/>
              </a:lnSpc>
            </a:pPr>
            <a:endParaRPr lang="en-US" sz="1600" dirty="0"/>
          </a:p>
          <a:p>
            <a:pPr eaLnBrk="1" hangingPunct="1">
              <a:lnSpc>
                <a:spcPct val="80000"/>
              </a:lnSpc>
              <a:buFont typeface="Wingdings" pitchFamily="2" charset="2"/>
              <a:buNone/>
            </a:pPr>
            <a:endParaRPr lang="en-US" sz="1600" dirty="0"/>
          </a:p>
        </p:txBody>
      </p:sp>
      <p:pic>
        <p:nvPicPr>
          <p:cNvPr id="8196" name="Picture 9" descr="http://aima.cs.berkeley.edu/cover2.jpg"/>
          <p:cNvPicPr>
            <a:picLocks noChangeAspect="1" noChangeArrowheads="1"/>
          </p:cNvPicPr>
          <p:nvPr/>
        </p:nvPicPr>
        <p:blipFill>
          <a:blip r:embed="rId2" cstate="print"/>
          <a:srcRect/>
          <a:stretch>
            <a:fillRect/>
          </a:stretch>
        </p:blipFill>
        <p:spPr bwMode="auto">
          <a:xfrm>
            <a:off x="3886200" y="2190750"/>
            <a:ext cx="1460658" cy="1893599"/>
          </a:xfrm>
          <a:prstGeom prst="rect">
            <a:avLst/>
          </a:prstGeom>
          <a:noFill/>
          <a:ln w="9525">
            <a:noFill/>
            <a:miter lim="800000"/>
            <a:headEnd/>
            <a:tailEnd/>
          </a:ln>
        </p:spPr>
      </p:pic>
    </p:spTree>
    <p:extLst>
      <p:ext uri="{BB962C8B-B14F-4D97-AF65-F5344CB8AC3E}">
        <p14:creationId xmlns:p14="http://schemas.microsoft.com/office/powerpoint/2010/main" val="69647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Go</a:t>
            </a:r>
          </a:p>
        </p:txBody>
      </p:sp>
      <p:sp>
        <p:nvSpPr>
          <p:cNvPr id="3" name="Content Placeholder 2"/>
          <p:cNvSpPr>
            <a:spLocks noGrp="1"/>
          </p:cNvSpPr>
          <p:nvPr>
            <p:ph idx="1"/>
          </p:nvPr>
        </p:nvSpPr>
        <p:spPr>
          <a:xfrm>
            <a:off x="304800" y="1047750"/>
            <a:ext cx="8534400" cy="3810000"/>
          </a:xfrm>
        </p:spPr>
        <p:txBody>
          <a:bodyPr/>
          <a:lstStyle/>
          <a:p>
            <a:r>
              <a:rPr lang="en-US" sz="1800" dirty="0"/>
              <a:t>Highest ranked human player, Lee </a:t>
            </a:r>
            <a:r>
              <a:rPr lang="en-US" sz="1800" dirty="0" err="1"/>
              <a:t>Sedol</a:t>
            </a:r>
            <a:r>
              <a:rPr lang="en-US" sz="1800" dirty="0"/>
              <a:t> defeated by Alpha Go (March 2016)</a:t>
            </a:r>
          </a:p>
          <a:p>
            <a:r>
              <a:rPr lang="en-US" sz="1800" dirty="0"/>
              <a:t>DeepMind</a:t>
            </a:r>
          </a:p>
          <a:p>
            <a:pPr lvl="1"/>
            <a:r>
              <a:rPr lang="en-US" sz="1800" dirty="0"/>
              <a:t>British “deep learning” startup, bought by Google in 2014 for 500 million dollars</a:t>
            </a:r>
          </a:p>
          <a:p>
            <a:r>
              <a:rPr lang="en-US" sz="1800" dirty="0"/>
              <a:t>Why is this news?</a:t>
            </a:r>
          </a:p>
          <a:p>
            <a:pPr lvl="1"/>
            <a:r>
              <a:rPr lang="en-US" sz="1800" dirty="0"/>
              <a:t>Go was considered harder than other games, due to combinatorial explosion.</a:t>
            </a:r>
          </a:p>
          <a:p>
            <a:pPr lvl="1"/>
            <a:r>
              <a:rPr lang="en-US" sz="1700" dirty="0"/>
              <a:t>Also, some degree of “mystique”</a:t>
            </a:r>
          </a:p>
          <a:p>
            <a:r>
              <a:rPr lang="en-US" sz="1800" dirty="0"/>
              <a:t>How does it work</a:t>
            </a:r>
          </a:p>
          <a:p>
            <a:pPr lvl="1"/>
            <a:r>
              <a:rPr lang="en-US" sz="1800" dirty="0"/>
              <a:t>Neural networks bootstrapped from a database of 30 million moves from expert players</a:t>
            </a:r>
          </a:p>
          <a:p>
            <a:pPr lvl="1"/>
            <a:r>
              <a:rPr lang="en-US" sz="1800" dirty="0"/>
              <a:t> Further improvements through extensive self-play</a:t>
            </a:r>
          </a:p>
          <a:p>
            <a:pPr lvl="1"/>
            <a:r>
              <a:rPr lang="en-US" sz="1800" dirty="0"/>
              <a:t>For some reason, this is claimed to be “the way humans learn Go”</a:t>
            </a:r>
          </a:p>
        </p:txBody>
      </p:sp>
    </p:spTree>
    <p:extLst>
      <p:ext uri="{BB962C8B-B14F-4D97-AF65-F5344CB8AC3E}">
        <p14:creationId xmlns:p14="http://schemas.microsoft.com/office/powerpoint/2010/main" val="201722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a:t>Decision Making</a:t>
            </a:r>
          </a:p>
        </p:txBody>
      </p:sp>
      <p:sp>
        <p:nvSpPr>
          <p:cNvPr id="21508" name="Rectangle 5"/>
          <p:cNvSpPr>
            <a:spLocks noGrp="1" noChangeArrowheads="1"/>
          </p:cNvSpPr>
          <p:nvPr>
            <p:ph idx="1"/>
          </p:nvPr>
        </p:nvSpPr>
        <p:spPr>
          <a:xfrm>
            <a:off x="1524000" y="1047750"/>
            <a:ext cx="6324600" cy="3546873"/>
          </a:xfrm>
        </p:spPr>
        <p:txBody>
          <a:bodyPr rIns="99058"/>
          <a:lstStyle/>
          <a:p>
            <a:pPr marL="586964" lvl="1">
              <a:buClrTx/>
            </a:pPr>
            <a:r>
              <a:rPr lang="en-US" dirty="0">
                <a:solidFill>
                  <a:schemeClr val="accent6"/>
                </a:solidFill>
              </a:rPr>
              <a:t>Applied AI involves many kinds of automation</a:t>
            </a:r>
          </a:p>
          <a:p>
            <a:pPr marL="886993" lvl="2">
              <a:buClrTx/>
            </a:pPr>
            <a:r>
              <a:rPr lang="en-US" dirty="0"/>
              <a:t>Scheduling, e.g. airline routing, military</a:t>
            </a:r>
          </a:p>
          <a:p>
            <a:pPr marL="886993" lvl="2">
              <a:buClrTx/>
            </a:pPr>
            <a:r>
              <a:rPr lang="en-US" dirty="0"/>
              <a:t>Route planning, e.g. Google maps</a:t>
            </a:r>
          </a:p>
          <a:p>
            <a:pPr marL="886993" lvl="2">
              <a:buClrTx/>
            </a:pPr>
            <a:r>
              <a:rPr lang="en-US" dirty="0"/>
              <a:t>Medical diagnosis</a:t>
            </a:r>
          </a:p>
          <a:p>
            <a:pPr marL="886993" lvl="2">
              <a:buClrTx/>
            </a:pPr>
            <a:r>
              <a:rPr lang="en-US" dirty="0"/>
              <a:t>Web search engines</a:t>
            </a:r>
          </a:p>
          <a:p>
            <a:pPr marL="886993" lvl="2">
              <a:buClrTx/>
            </a:pPr>
            <a:r>
              <a:rPr lang="en-US" dirty="0"/>
              <a:t>Spam classifiers</a:t>
            </a:r>
          </a:p>
          <a:p>
            <a:pPr marL="886993" lvl="2">
              <a:buClrTx/>
            </a:pPr>
            <a:r>
              <a:rPr lang="en-US" dirty="0"/>
              <a:t>Automated help desks</a:t>
            </a:r>
          </a:p>
          <a:p>
            <a:pPr marL="886993" lvl="2">
              <a:buClrTx/>
            </a:pPr>
            <a:r>
              <a:rPr lang="en-US" dirty="0"/>
              <a:t>Fraud detection</a:t>
            </a:r>
          </a:p>
          <a:p>
            <a:pPr marL="886993" lvl="2">
              <a:buClrTx/>
            </a:pPr>
            <a:r>
              <a:rPr lang="en-US" dirty="0"/>
              <a:t>Product recommendations</a:t>
            </a:r>
          </a:p>
          <a:p>
            <a:pPr marL="886993" lvl="2">
              <a:buClrTx/>
            </a:pPr>
            <a:r>
              <a:rPr lang="en-US" dirty="0"/>
              <a:t>… Lots more!</a:t>
            </a:r>
          </a:p>
        </p:txBody>
      </p:sp>
    </p:spTree>
    <p:extLst>
      <p:ext uri="{BB962C8B-B14F-4D97-AF65-F5344CB8AC3E}">
        <p14:creationId xmlns:p14="http://schemas.microsoft.com/office/powerpoint/2010/main" val="9489430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99058"/>
          <a:lstStyle/>
          <a:p>
            <a:r>
              <a:rPr lang="en-US"/>
              <a:t>Designing Rational Agents</a:t>
            </a:r>
          </a:p>
        </p:txBody>
      </p:sp>
      <p:sp>
        <p:nvSpPr>
          <p:cNvPr id="27653" name="Rectangle 5"/>
          <p:cNvSpPr>
            <a:spLocks noGrp="1" noChangeArrowheads="1"/>
          </p:cNvSpPr>
          <p:nvPr>
            <p:ph type="body" idx="1"/>
          </p:nvPr>
        </p:nvSpPr>
        <p:spPr>
          <a:xfrm>
            <a:off x="342900" y="1200150"/>
            <a:ext cx="4838700" cy="2895600"/>
          </a:xfrm>
        </p:spPr>
        <p:txBody>
          <a:bodyPr rIns="99058"/>
          <a:lstStyle/>
          <a:p>
            <a:pPr marL="342892" indent="-342892">
              <a:spcBef>
                <a:spcPct val="0"/>
              </a:spcBef>
              <a:buClrTx/>
            </a:pPr>
            <a:r>
              <a:rPr lang="en-US" sz="1600" dirty="0"/>
              <a:t>An </a:t>
            </a:r>
            <a:r>
              <a:rPr lang="en-US" sz="1600" b="1" dirty="0"/>
              <a:t>agent</a:t>
            </a:r>
            <a:r>
              <a:rPr lang="en-US" sz="1600" dirty="0"/>
              <a:t> is an entity that </a:t>
            </a:r>
            <a:r>
              <a:rPr lang="en-US" sz="1600" i="1" dirty="0"/>
              <a:t>perceives</a:t>
            </a:r>
            <a:r>
              <a:rPr lang="en-US" sz="1600" dirty="0"/>
              <a:t> and </a:t>
            </a:r>
            <a:r>
              <a:rPr lang="en-US" sz="1600" i="1" dirty="0"/>
              <a:t>acts</a:t>
            </a:r>
            <a:r>
              <a:rPr lang="en-US" sz="1600" dirty="0"/>
              <a:t>.</a:t>
            </a:r>
          </a:p>
          <a:p>
            <a:pPr marL="342892" indent="-342892">
              <a:spcBef>
                <a:spcPts val="1125"/>
              </a:spcBef>
              <a:buClrTx/>
            </a:pPr>
            <a:r>
              <a:rPr lang="en-US" sz="1600" dirty="0"/>
              <a:t>A </a:t>
            </a:r>
            <a:r>
              <a:rPr lang="en-US" sz="1600" b="1" dirty="0"/>
              <a:t>rational agent</a:t>
            </a:r>
            <a:r>
              <a:rPr lang="en-US" sz="1600" b="1" i="1" dirty="0"/>
              <a:t> </a:t>
            </a:r>
            <a:r>
              <a:rPr lang="en-US" sz="1600" dirty="0"/>
              <a:t>selects actions that maximize its (expected) </a:t>
            </a:r>
            <a:r>
              <a:rPr lang="en-US" sz="1600" b="1" dirty="0"/>
              <a:t>utility</a:t>
            </a:r>
            <a:r>
              <a:rPr lang="en-US" sz="1600" dirty="0"/>
              <a:t>.  </a:t>
            </a:r>
          </a:p>
          <a:p>
            <a:pPr marL="342892" indent="-342892">
              <a:spcBef>
                <a:spcPts val="1125"/>
              </a:spcBef>
              <a:buClrTx/>
            </a:pPr>
            <a:r>
              <a:rPr lang="en-US" sz="1600" dirty="0"/>
              <a:t>Characteristics of the </a:t>
            </a:r>
            <a:r>
              <a:rPr lang="en-US" sz="1600" b="1" dirty="0"/>
              <a:t>percepts, environment,</a:t>
            </a:r>
            <a:r>
              <a:rPr lang="en-US" sz="1600" dirty="0"/>
              <a:t> and </a:t>
            </a:r>
            <a:r>
              <a:rPr lang="en-US" sz="1600" b="1" dirty="0"/>
              <a:t>action space </a:t>
            </a:r>
            <a:r>
              <a:rPr lang="en-US" sz="1600" dirty="0"/>
              <a:t>dictate techniques for selecting rational actions</a:t>
            </a:r>
          </a:p>
          <a:p>
            <a:pPr marL="342892" indent="-342892">
              <a:spcBef>
                <a:spcPts val="1125"/>
              </a:spcBef>
              <a:buClrTx/>
            </a:pPr>
            <a:r>
              <a:rPr lang="en-US" sz="1600" b="1" dirty="0">
                <a:solidFill>
                  <a:srgbClr val="333399"/>
                </a:solidFill>
                <a:cs typeface="Arial" charset="0"/>
              </a:rPr>
              <a:t>This course </a:t>
            </a:r>
            <a:r>
              <a:rPr lang="en-US" sz="1600" dirty="0">
                <a:solidFill>
                  <a:srgbClr val="333399"/>
                </a:solidFill>
                <a:cs typeface="Arial" charset="0"/>
              </a:rPr>
              <a:t>is about:</a:t>
            </a:r>
          </a:p>
          <a:p>
            <a:pPr marL="629825" lvl="1" indent="-257168">
              <a:lnSpc>
                <a:spcPct val="80000"/>
              </a:lnSpc>
              <a:spcBef>
                <a:spcPts val="554"/>
              </a:spcBef>
              <a:buSzPct val="100000"/>
            </a:pPr>
            <a:r>
              <a:rPr lang="en-US" sz="1600" dirty="0">
                <a:cs typeface="Arial" charset="0"/>
              </a:rPr>
              <a:t>General AI techniques for a variety of problem types</a:t>
            </a:r>
          </a:p>
          <a:p>
            <a:pPr marL="629825" lvl="1" indent="-257168">
              <a:lnSpc>
                <a:spcPct val="80000"/>
              </a:lnSpc>
              <a:spcBef>
                <a:spcPts val="554"/>
              </a:spcBef>
              <a:buSzPct val="100000"/>
            </a:pPr>
            <a:r>
              <a:rPr lang="en-US" sz="1600" dirty="0">
                <a:cs typeface="Arial" charset="0"/>
              </a:rPr>
              <a:t>Learning to recognize when and how a new problem can be solved with an existing technique</a:t>
            </a:r>
          </a:p>
          <a:p>
            <a:pPr marL="342892" indent="-342892">
              <a:spcBef>
                <a:spcPts val="1125"/>
              </a:spcBef>
              <a:buClrTx/>
            </a:pPr>
            <a:endParaRPr lang="en-US" sz="1600" dirty="0"/>
          </a:p>
        </p:txBody>
      </p:sp>
      <p:grpSp>
        <p:nvGrpSpPr>
          <p:cNvPr id="34" name="Group 33"/>
          <p:cNvGrpSpPr/>
          <p:nvPr/>
        </p:nvGrpSpPr>
        <p:grpSpPr>
          <a:xfrm>
            <a:off x="5562601" y="3423047"/>
            <a:ext cx="2895598" cy="1434703"/>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30479" bIns="0"/>
            <a:lstStyle/>
            <a:p>
              <a:pPr marL="29765"/>
              <a:r>
                <a:rPr lang="en-US" sz="16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16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sz="16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30479" bIns="0"/>
            <a:lstStyle/>
            <a:p>
              <a:pPr marL="29765" algn="ctr"/>
              <a:r>
                <a:rPr lang="en-US" sz="16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Actions</a:t>
              </a:r>
            </a:p>
          </p:txBody>
        </p:sp>
      </p:grpSp>
      <p:pic>
        <p:nvPicPr>
          <p:cNvPr id="46083"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791200" y="1122226"/>
            <a:ext cx="2819399" cy="2207151"/>
          </a:xfrm>
          <a:prstGeom prst="rect">
            <a:avLst/>
          </a:prstGeom>
          <a:noFill/>
        </p:spPr>
      </p:pic>
    </p:spTree>
    <p:extLst>
      <p:ext uri="{BB962C8B-B14F-4D97-AF65-F5344CB8AC3E}">
        <p14:creationId xmlns:p14="http://schemas.microsoft.com/office/powerpoint/2010/main" val="2800530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209800" y="97155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rIns="99058"/>
          <a:lstStyle/>
          <a:p>
            <a:r>
              <a:rPr lang="en-US" dirty="0"/>
              <a:t>Pac-Man as an Agent</a:t>
            </a:r>
          </a:p>
        </p:txBody>
      </p:sp>
      <p:sp>
        <p:nvSpPr>
          <p:cNvPr id="23557" name="AutoShape 7"/>
          <p:cNvSpPr>
            <a:spLocks/>
          </p:cNvSpPr>
          <p:nvPr/>
        </p:nvSpPr>
        <p:spPr bwMode="auto">
          <a:xfrm>
            <a:off x="2209800" y="3200398"/>
            <a:ext cx="2155031"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58" name="Line 8"/>
          <p:cNvSpPr>
            <a:spLocks noChangeShapeType="1"/>
          </p:cNvSpPr>
          <p:nvPr/>
        </p:nvSpPr>
        <p:spPr bwMode="auto">
          <a:xfrm rot="10800000" flipH="1">
            <a:off x="3325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59" name="Rectangle 9"/>
          <p:cNvSpPr>
            <a:spLocks/>
          </p:cNvSpPr>
          <p:nvPr/>
        </p:nvSpPr>
        <p:spPr bwMode="auto">
          <a:xfrm>
            <a:off x="2286000" y="3226592"/>
            <a:ext cx="790575" cy="352425"/>
          </a:xfrm>
          <a:prstGeom prst="rect">
            <a:avLst/>
          </a:prstGeom>
          <a:noFill/>
          <a:ln w="12700">
            <a:noFill/>
            <a:miter lim="800000"/>
            <a:headEnd/>
            <a:tailEnd/>
          </a:ln>
        </p:spPr>
        <p:txBody>
          <a:bodyPr lIns="0" tIns="0" rIns="30479" bIns="0"/>
          <a:lstStyle/>
          <a:p>
            <a:pPr marL="29765"/>
            <a:r>
              <a:rPr lang="en-US" b="1" dirty="0">
                <a:latin typeface="Calibri" pitchFamily="34" charset="0"/>
                <a:cs typeface="Arial" charset="0"/>
              </a:rPr>
              <a:t>Agent</a:t>
            </a:r>
          </a:p>
        </p:txBody>
      </p:sp>
      <p:grpSp>
        <p:nvGrpSpPr>
          <p:cNvPr id="23560" name="Group 10"/>
          <p:cNvGrpSpPr>
            <a:grpSpLocks/>
          </p:cNvGrpSpPr>
          <p:nvPr/>
        </p:nvGrpSpPr>
        <p:grpSpPr bwMode="auto">
          <a:xfrm>
            <a:off x="3077764" y="3748869"/>
            <a:ext cx="476250" cy="323850"/>
            <a:chOff x="0" y="0"/>
            <a:chExt cx="400" cy="272"/>
          </a:xfrm>
        </p:grpSpPr>
        <p:sp>
          <p:nvSpPr>
            <p:cNvPr id="23571"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a:latin typeface="Calibri" pitchFamily="34" charset="0"/>
              </a:endParaRPr>
            </a:p>
          </p:txBody>
        </p:sp>
        <p:sp>
          <p:nvSpPr>
            <p:cNvPr id="23572"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b="1" dirty="0">
                  <a:latin typeface="Calibri" pitchFamily="34" charset="0"/>
                  <a:cs typeface="Arial" charset="0"/>
                </a:rPr>
                <a:t>?</a:t>
              </a:r>
            </a:p>
          </p:txBody>
        </p:sp>
      </p:grpSp>
      <p:grpSp>
        <p:nvGrpSpPr>
          <p:cNvPr id="23561" name="Group 13"/>
          <p:cNvGrpSpPr>
            <a:grpSpLocks/>
          </p:cNvGrpSpPr>
          <p:nvPr/>
        </p:nvGrpSpPr>
        <p:grpSpPr bwMode="auto">
          <a:xfrm>
            <a:off x="2749152" y="3400425"/>
            <a:ext cx="1104900" cy="1059657"/>
            <a:chOff x="0" y="-6"/>
            <a:chExt cx="928" cy="890"/>
          </a:xfrm>
        </p:grpSpPr>
        <p:sp>
          <p:nvSpPr>
            <p:cNvPr id="23569" name="Rectangle 14"/>
            <p:cNvSpPr>
              <a:spLocks/>
            </p:cNvSpPr>
            <p:nvPr/>
          </p:nvSpPr>
          <p:spPr bwMode="auto">
            <a:xfrm>
              <a:off x="52" y="-6"/>
              <a:ext cx="824" cy="304"/>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Sensors</a:t>
              </a:r>
            </a:p>
          </p:txBody>
        </p:sp>
        <p:sp>
          <p:nvSpPr>
            <p:cNvPr id="23570" name="Rectangle 15"/>
            <p:cNvSpPr>
              <a:spLocks/>
            </p:cNvSpPr>
            <p:nvPr/>
          </p:nvSpPr>
          <p:spPr bwMode="auto">
            <a:xfrm>
              <a:off x="0" y="636"/>
              <a:ext cx="928" cy="248"/>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Actuators</a:t>
              </a:r>
            </a:p>
          </p:txBody>
        </p:sp>
      </p:grpSp>
      <p:sp>
        <p:nvSpPr>
          <p:cNvPr id="23562" name="AutoShape 16"/>
          <p:cNvSpPr>
            <a:spLocks/>
          </p:cNvSpPr>
          <p:nvPr/>
        </p:nvSpPr>
        <p:spPr bwMode="auto">
          <a:xfrm>
            <a:off x="5380433" y="3194447"/>
            <a:ext cx="1428750"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63" name="Rectangle 17"/>
          <p:cNvSpPr>
            <a:spLocks/>
          </p:cNvSpPr>
          <p:nvPr/>
        </p:nvSpPr>
        <p:spPr bwMode="auto">
          <a:xfrm>
            <a:off x="5282802" y="3257550"/>
            <a:ext cx="1619250" cy="352425"/>
          </a:xfrm>
          <a:prstGeom prst="rect">
            <a:avLst/>
          </a:prstGeom>
          <a:noFill/>
          <a:ln w="12700">
            <a:noFill/>
            <a:miter lim="800000"/>
            <a:headEnd/>
            <a:tailEnd/>
          </a:ln>
        </p:spPr>
        <p:txBody>
          <a:bodyPr lIns="0" tIns="0" rIns="30479" bIns="0"/>
          <a:lstStyle/>
          <a:p>
            <a:pPr marL="29765" algn="ctr"/>
            <a:r>
              <a:rPr lang="en-US" b="1" dirty="0">
                <a:latin typeface="Calibri" pitchFamily="34" charset="0"/>
                <a:cs typeface="Arial" charset="0"/>
              </a:rPr>
              <a:t>Environment</a:t>
            </a:r>
          </a:p>
        </p:txBody>
      </p:sp>
      <p:sp>
        <p:nvSpPr>
          <p:cNvPr id="23564" name="Line 18"/>
          <p:cNvSpPr>
            <a:spLocks noChangeShapeType="1"/>
          </p:cNvSpPr>
          <p:nvPr/>
        </p:nvSpPr>
        <p:spPr bwMode="auto">
          <a:xfrm rot="10800000" flipH="1">
            <a:off x="3896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5" name="Line 19"/>
          <p:cNvSpPr>
            <a:spLocks noChangeShapeType="1"/>
          </p:cNvSpPr>
          <p:nvPr/>
        </p:nvSpPr>
        <p:spPr bwMode="auto">
          <a:xfrm flipH="1">
            <a:off x="3989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6" name="Rectangle 20"/>
          <p:cNvSpPr>
            <a:spLocks/>
          </p:cNvSpPr>
          <p:nvPr/>
        </p:nvSpPr>
        <p:spPr bwMode="auto">
          <a:xfrm>
            <a:off x="4396977" y="3584972"/>
            <a:ext cx="942975" cy="2667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Percepts</a:t>
            </a:r>
          </a:p>
        </p:txBody>
      </p:sp>
      <p:sp>
        <p:nvSpPr>
          <p:cNvPr id="23567" name="Rectangle 21"/>
          <p:cNvSpPr>
            <a:spLocks/>
          </p:cNvSpPr>
          <p:nvPr/>
        </p:nvSpPr>
        <p:spPr bwMode="auto">
          <a:xfrm>
            <a:off x="4463652" y="4324350"/>
            <a:ext cx="809625" cy="3048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Actions</a:t>
            </a:r>
          </a:p>
        </p:txBody>
      </p:sp>
      <p:sp>
        <p:nvSpPr>
          <p:cNvPr id="20" name="Text Box 4"/>
          <p:cNvSpPr txBox="1">
            <a:spLocks noChangeArrowheads="1"/>
          </p:cNvSpPr>
          <p:nvPr/>
        </p:nvSpPr>
        <p:spPr bwMode="auto">
          <a:xfrm>
            <a:off x="0" y="4857750"/>
            <a:ext cx="6477000" cy="223136"/>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000" dirty="0"/>
              <a:t>Pac-Man is a registered trademark of Namco-Bandai Games, used here for educational purposes</a:t>
            </a:r>
          </a:p>
        </p:txBody>
      </p:sp>
      <p:sp>
        <p:nvSpPr>
          <p:cNvPr id="21" name="TextBox 20"/>
          <p:cNvSpPr txBox="1"/>
          <p:nvPr/>
        </p:nvSpPr>
        <p:spPr>
          <a:xfrm>
            <a:off x="6594241" y="4854773"/>
            <a:ext cx="2549759" cy="307777"/>
          </a:xfrm>
          <a:prstGeom prst="rect">
            <a:avLst/>
          </a:prstGeom>
          <a:noFill/>
        </p:spPr>
        <p:txBody>
          <a:bodyPr wrap="none" rtlCol="0">
            <a:spAutoFit/>
          </a:bodyPr>
          <a:lstStyle/>
          <a:p>
            <a:r>
              <a:rPr lang="en-US" sz="1400" dirty="0">
                <a:solidFill>
                  <a:srgbClr val="FF0000"/>
                </a:solidFill>
                <a:latin typeface="Calibri"/>
                <a:cs typeface="Calibri"/>
              </a:rPr>
              <a:t>Demo1: pacman-l1.mp4 or L1D2</a:t>
            </a:r>
          </a:p>
        </p:txBody>
      </p:sp>
    </p:spTree>
    <p:extLst>
      <p:ext uri="{BB962C8B-B14F-4D97-AF65-F5344CB8AC3E}">
        <p14:creationId xmlns:p14="http://schemas.microsoft.com/office/powerpoint/2010/main" val="27389456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269074" y="1200150"/>
            <a:ext cx="4644450" cy="3486149"/>
          </a:xfrm>
          <a:prstGeom prst="rect">
            <a:avLst/>
          </a:prstGeom>
          <a:noFill/>
        </p:spPr>
      </p:pic>
      <p:sp>
        <p:nvSpPr>
          <p:cNvPr id="25602" name="Rectangle 2"/>
          <p:cNvSpPr>
            <a:spLocks noGrp="1" noChangeArrowheads="1"/>
          </p:cNvSpPr>
          <p:nvPr>
            <p:ph type="title"/>
          </p:nvPr>
        </p:nvSpPr>
        <p:spPr/>
        <p:txBody>
          <a:bodyPr/>
          <a:lstStyle/>
          <a:p>
            <a:pPr eaLnBrk="1" hangingPunct="1"/>
            <a:r>
              <a:rPr lang="en-US">
                <a:solidFill>
                  <a:schemeClr val="tx1"/>
                </a:solidFill>
              </a:rPr>
              <a:t>Course Topics</a:t>
            </a:r>
          </a:p>
        </p:txBody>
      </p:sp>
      <p:sp>
        <p:nvSpPr>
          <p:cNvPr id="25603" name="Rectangle 3"/>
          <p:cNvSpPr>
            <a:spLocks noGrp="1" noChangeArrowheads="1"/>
          </p:cNvSpPr>
          <p:nvPr>
            <p:ph type="body" idx="1"/>
          </p:nvPr>
        </p:nvSpPr>
        <p:spPr>
          <a:xfrm>
            <a:off x="533400" y="1123950"/>
            <a:ext cx="6172200" cy="3657600"/>
          </a:xfrm>
        </p:spPr>
        <p:txBody>
          <a:bodyPr/>
          <a:lstStyle/>
          <a:p>
            <a:pPr eaLnBrk="1" hangingPunct="1">
              <a:lnSpc>
                <a:spcPct val="90000"/>
              </a:lnSpc>
            </a:pPr>
            <a:r>
              <a:rPr lang="en-US" sz="1800" dirty="0"/>
              <a:t>Part I: Making Decisions</a:t>
            </a:r>
          </a:p>
          <a:p>
            <a:pPr lvl="1" eaLnBrk="1" hangingPunct="1">
              <a:lnSpc>
                <a:spcPct val="90000"/>
              </a:lnSpc>
            </a:pPr>
            <a:r>
              <a:rPr lang="en-US" sz="1500" dirty="0"/>
              <a:t>Fast search / planning</a:t>
            </a:r>
          </a:p>
          <a:p>
            <a:pPr lvl="1" eaLnBrk="1" hangingPunct="1">
              <a:lnSpc>
                <a:spcPct val="90000"/>
              </a:lnSpc>
            </a:pPr>
            <a:r>
              <a:rPr lang="en-US" sz="1500" dirty="0"/>
              <a:t>Constraint satisfaction</a:t>
            </a:r>
          </a:p>
          <a:p>
            <a:pPr lvl="1" eaLnBrk="1" hangingPunct="1">
              <a:lnSpc>
                <a:spcPct val="90000"/>
              </a:lnSpc>
            </a:pPr>
            <a:r>
              <a:rPr lang="en-US" sz="1500" dirty="0"/>
              <a:t>Adversarial and uncertain search</a:t>
            </a:r>
          </a:p>
          <a:p>
            <a:pPr eaLnBrk="1" hangingPunct="1">
              <a:lnSpc>
                <a:spcPct val="90000"/>
              </a:lnSpc>
            </a:pPr>
            <a:endParaRPr lang="en-US" sz="1800" dirty="0"/>
          </a:p>
          <a:p>
            <a:pPr eaLnBrk="1" hangingPunct="1">
              <a:lnSpc>
                <a:spcPct val="90000"/>
              </a:lnSpc>
            </a:pPr>
            <a:r>
              <a:rPr lang="en-US" sz="1800" dirty="0"/>
              <a:t>Part II: Reasoning under Uncertainty</a:t>
            </a:r>
          </a:p>
          <a:p>
            <a:pPr lvl="1" eaLnBrk="1" hangingPunct="1">
              <a:lnSpc>
                <a:spcPct val="90000"/>
              </a:lnSpc>
            </a:pPr>
            <a:r>
              <a:rPr lang="en-US" sz="1500" dirty="0" err="1"/>
              <a:t>Bayes</a:t>
            </a:r>
            <a:r>
              <a:rPr lang="en-US" sz="1500" dirty="0"/>
              <a:t>’ nets</a:t>
            </a:r>
          </a:p>
          <a:p>
            <a:pPr lvl="1" eaLnBrk="1" hangingPunct="1">
              <a:lnSpc>
                <a:spcPct val="90000"/>
              </a:lnSpc>
            </a:pPr>
            <a:r>
              <a:rPr lang="en-US" sz="1500" dirty="0"/>
              <a:t>Decision theory</a:t>
            </a:r>
          </a:p>
          <a:p>
            <a:pPr lvl="1" eaLnBrk="1" hangingPunct="1">
              <a:lnSpc>
                <a:spcPct val="90000"/>
              </a:lnSpc>
            </a:pPr>
            <a:r>
              <a:rPr lang="en-US" sz="1500" dirty="0"/>
              <a:t>Neural networks, deep learning</a:t>
            </a:r>
          </a:p>
          <a:p>
            <a:pPr lvl="1" eaLnBrk="1" hangingPunct="1">
              <a:lnSpc>
                <a:spcPct val="90000"/>
              </a:lnSpc>
            </a:pPr>
            <a:r>
              <a:rPr lang="en-US" sz="1500" dirty="0"/>
              <a:t>Machine learning </a:t>
            </a:r>
          </a:p>
          <a:p>
            <a:pPr eaLnBrk="1" hangingPunct="1">
              <a:lnSpc>
                <a:spcPct val="90000"/>
              </a:lnSpc>
            </a:pPr>
            <a:r>
              <a:rPr lang="en-US" sz="1800" dirty="0"/>
              <a:t>Part III: Miscellaneous applications</a:t>
            </a:r>
          </a:p>
          <a:p>
            <a:pPr lvl="1" eaLnBrk="1" hangingPunct="1">
              <a:lnSpc>
                <a:spcPct val="90000"/>
              </a:lnSpc>
            </a:pPr>
            <a:r>
              <a:rPr lang="en-US" sz="1500" dirty="0"/>
              <a:t>Natural language, vision, robotics, games, …</a:t>
            </a:r>
          </a:p>
        </p:txBody>
      </p:sp>
    </p:spTree>
    <p:extLst>
      <p:ext uri="{BB962C8B-B14F-4D97-AF65-F5344CB8AC3E}">
        <p14:creationId xmlns:p14="http://schemas.microsoft.com/office/powerpoint/2010/main" val="235343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a:p>
          <a:p>
            <a:pPr eaLnBrk="1" hangingPunct="1"/>
            <a:r>
              <a:rPr lang="en-US" dirty="0"/>
              <a:t>What is artificial intelligence?</a:t>
            </a:r>
          </a:p>
          <a:p>
            <a:pPr eaLnBrk="1" hangingPunct="1"/>
            <a:endParaRPr lang="en-US" dirty="0"/>
          </a:p>
          <a:p>
            <a:pPr eaLnBrk="1" hangingPunct="1"/>
            <a:r>
              <a:rPr lang="en-US" dirty="0"/>
              <a:t>What can AI do?</a:t>
            </a:r>
          </a:p>
          <a:p>
            <a:pPr eaLnBrk="1" hangingPunct="1"/>
            <a:endParaRPr lang="en-US" dirty="0"/>
          </a:p>
          <a:p>
            <a:pPr eaLnBrk="1" hangingPunct="1"/>
            <a:r>
              <a:rPr lang="en-US" dirty="0"/>
              <a:t>What is this course?</a:t>
            </a:r>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123950"/>
            <a:ext cx="3037389" cy="3400423"/>
          </a:xfrm>
          <a:prstGeom prst="rect">
            <a:avLst/>
          </a:prstGeom>
          <a:noFill/>
        </p:spPr>
      </p:pic>
    </p:spTree>
    <p:extLst>
      <p:ext uri="{BB962C8B-B14F-4D97-AF65-F5344CB8AC3E}">
        <p14:creationId xmlns:p14="http://schemas.microsoft.com/office/powerpoint/2010/main" val="345891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chemeClr val="tx1"/>
                </a:solidFill>
              </a:rPr>
              <a:t>Sci-Fi AI?</a:t>
            </a:r>
          </a:p>
        </p:txBody>
      </p:sp>
      <p:pic>
        <p:nvPicPr>
          <p:cNvPr id="562180" name="Picture 4" descr="Artoo-c3po"/>
          <p:cNvPicPr>
            <a:picLocks noChangeAspect="1" noChangeArrowheads="1"/>
          </p:cNvPicPr>
          <p:nvPr/>
        </p:nvPicPr>
        <p:blipFill>
          <a:blip r:embed="rId3" cstate="print"/>
          <a:srcRect/>
          <a:stretch>
            <a:fillRect/>
          </a:stretch>
        </p:blipFill>
        <p:spPr bwMode="auto">
          <a:xfrm>
            <a:off x="381000" y="1257300"/>
            <a:ext cx="2411016" cy="354330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5"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6" cstate="print"/>
          <a:srcRect l="56757" t="38000" r="1351" b="20000"/>
          <a:stretch>
            <a:fillRect/>
          </a:stretch>
        </p:blipFill>
        <p:spPr bwMode="auto">
          <a:xfrm>
            <a:off x="6267450" y="1352550"/>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7"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152650" y="1047750"/>
            <a:ext cx="5543550" cy="434578"/>
          </a:xfrm>
          <a:prstGeom prst="rect">
            <a:avLst/>
          </a:prstGeom>
          <a:noFill/>
          <a:ln w="9525">
            <a:noFill/>
            <a:miter lim="800000"/>
            <a:headEnd/>
            <a:tailEnd/>
          </a:ln>
        </p:spPr>
        <p:txBody>
          <a:bodyPr lIns="68579" tIns="34289" rIns="68579" bIns="34289">
            <a:spAutoFit/>
          </a:bodyPr>
          <a:lstStyle/>
          <a:p>
            <a:pPr>
              <a:spcBef>
                <a:spcPct val="50000"/>
              </a:spcBef>
            </a:pPr>
            <a:r>
              <a:rPr lang="en-US" sz="2400" dirty="0">
                <a:latin typeface="Calibri" pitchFamily="34" charset="0"/>
              </a:rPr>
              <a:t>The science of making machines that:</a:t>
            </a:r>
          </a:p>
        </p:txBody>
      </p:sp>
      <p:sp>
        <p:nvSpPr>
          <p:cNvPr id="7" name="TextBox 6"/>
          <p:cNvSpPr txBox="1"/>
          <p:nvPr/>
        </p:nvSpPr>
        <p:spPr>
          <a:xfrm>
            <a:off x="304800" y="2114550"/>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Think like people</a:t>
            </a:r>
          </a:p>
        </p:txBody>
      </p:sp>
      <p:sp>
        <p:nvSpPr>
          <p:cNvPr id="8" name="TextBox 7"/>
          <p:cNvSpPr txBox="1"/>
          <p:nvPr/>
        </p:nvSpPr>
        <p:spPr>
          <a:xfrm>
            <a:off x="304800" y="3650218"/>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Act like people</a:t>
            </a:r>
          </a:p>
        </p:txBody>
      </p:sp>
      <p:sp>
        <p:nvSpPr>
          <p:cNvPr id="9" name="TextBox 8"/>
          <p:cNvSpPr txBox="1"/>
          <p:nvPr/>
        </p:nvSpPr>
        <p:spPr>
          <a:xfrm>
            <a:off x="6629400" y="2114550"/>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Think rationally</a:t>
            </a:r>
          </a:p>
        </p:txBody>
      </p:sp>
      <p:sp>
        <p:nvSpPr>
          <p:cNvPr id="10" name="TextBox 9"/>
          <p:cNvSpPr txBox="1"/>
          <p:nvPr/>
        </p:nvSpPr>
        <p:spPr>
          <a:xfrm>
            <a:off x="6629400" y="3650218"/>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Act rationally</a:t>
            </a: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1657350"/>
            <a:ext cx="4064000" cy="3048000"/>
          </a:xfrm>
          <a:prstGeom prst="rect">
            <a:avLst/>
          </a:prstGeom>
          <a:noFill/>
        </p:spPr>
      </p:pic>
      <p:sp>
        <p:nvSpPr>
          <p:cNvPr id="11" name="Rectangle 10"/>
          <p:cNvSpPr/>
          <p:nvPr/>
        </p:nvSpPr>
        <p:spPr>
          <a:xfrm>
            <a:off x="311624"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99058"/>
          <a:lstStyle/>
          <a:p>
            <a:r>
              <a:rPr lang="en-US"/>
              <a:t>Rational Decisions</a:t>
            </a:r>
          </a:p>
        </p:txBody>
      </p:sp>
      <p:sp>
        <p:nvSpPr>
          <p:cNvPr id="12292" name="Rectangle 5"/>
          <p:cNvSpPr>
            <a:spLocks/>
          </p:cNvSpPr>
          <p:nvPr/>
        </p:nvSpPr>
        <p:spPr bwMode="auto">
          <a:xfrm>
            <a:off x="1524000" y="1123950"/>
            <a:ext cx="6858000" cy="1933575"/>
          </a:xfrm>
          <a:prstGeom prst="rect">
            <a:avLst/>
          </a:prstGeom>
          <a:noFill/>
          <a:ln w="12700">
            <a:noFill/>
            <a:miter lim="800000"/>
            <a:headEnd/>
            <a:tailEnd/>
          </a:ln>
        </p:spPr>
        <p:txBody>
          <a:bodyPr lIns="0" tIns="0" rIns="30479" bIns="0"/>
          <a:lstStyle/>
          <a:p>
            <a:pPr marL="29765">
              <a:spcBef>
                <a:spcPts val="750"/>
              </a:spcBef>
            </a:pPr>
            <a:r>
              <a:rPr lang="en-US" dirty="0">
                <a:latin typeface="Calibri" pitchFamily="34" charset="0"/>
                <a:cs typeface="Arial" charset="0"/>
              </a:rPr>
              <a:t>  We’ll use the term </a:t>
            </a:r>
            <a:r>
              <a:rPr lang="en-US" b="1" dirty="0">
                <a:latin typeface="Calibri" pitchFamily="34" charset="0"/>
                <a:cs typeface="Arial" charset="0"/>
              </a:rPr>
              <a:t>rational</a:t>
            </a:r>
            <a:r>
              <a:rPr lang="en-US" dirty="0">
                <a:latin typeface="Calibri" pitchFamily="34" charset="0"/>
                <a:cs typeface="Arial" charset="0"/>
              </a:rPr>
              <a:t> in a very specific, technical way:</a:t>
            </a:r>
          </a:p>
          <a:p>
            <a:pPr marL="372657" lvl="1">
              <a:spcBef>
                <a:spcPts val="750"/>
              </a:spcBef>
              <a:buSzPct val="125000"/>
              <a:buFont typeface="Wingdings" pitchFamily="2" charset="2"/>
              <a:buChar char="§"/>
            </a:pPr>
            <a:r>
              <a:rPr lang="en-US" dirty="0">
                <a:latin typeface="Calibri" pitchFamily="34" charset="0"/>
                <a:cs typeface="Arial" charset="0"/>
              </a:rPr>
              <a:t> Rational: maximally achieving pre-defined goals</a:t>
            </a:r>
            <a:endParaRPr lang="en-US" i="1" dirty="0">
              <a:latin typeface="Calibri" pitchFamily="34" charset="0"/>
              <a:cs typeface="Arial" charset="0"/>
            </a:endParaRPr>
          </a:p>
          <a:p>
            <a:pPr marL="372657" lvl="1">
              <a:spcBef>
                <a:spcPts val="750"/>
              </a:spcBef>
              <a:buSzPct val="125000"/>
              <a:buFont typeface="Wingdings" pitchFamily="2" charset="2"/>
              <a:buChar char="§"/>
            </a:pPr>
            <a:r>
              <a:rPr lang="en-US" dirty="0">
                <a:latin typeface="Calibri" pitchFamily="34" charset="0"/>
                <a:cs typeface="Arial" charset="0"/>
              </a:rPr>
              <a:t> Rationality</a:t>
            </a:r>
            <a:r>
              <a:rPr lang="en-US" b="1" dirty="0">
                <a:latin typeface="Calibri" pitchFamily="34" charset="0"/>
                <a:cs typeface="Arial" charset="0"/>
              </a:rPr>
              <a:t> </a:t>
            </a:r>
            <a:r>
              <a:rPr lang="en-US" dirty="0">
                <a:latin typeface="Calibri" pitchFamily="34" charset="0"/>
                <a:cs typeface="Arial" charset="0"/>
              </a:rPr>
              <a:t>only concerns what decisions are made </a:t>
            </a:r>
          </a:p>
          <a:p>
            <a:pPr marL="372657" lvl="1">
              <a:spcBef>
                <a:spcPts val="750"/>
              </a:spcBef>
              <a:buSzPct val="125000"/>
            </a:pPr>
            <a:r>
              <a:rPr lang="en-US" dirty="0">
                <a:latin typeface="Calibri" pitchFamily="34" charset="0"/>
                <a:cs typeface="Arial" charset="0"/>
              </a:rPr>
              <a:t>   (not the thought process behind them)</a:t>
            </a:r>
          </a:p>
          <a:p>
            <a:pPr marL="372657" lvl="1">
              <a:spcBef>
                <a:spcPts val="750"/>
              </a:spcBef>
              <a:buSzPct val="125000"/>
              <a:buFont typeface="Wingdings" pitchFamily="2" charset="2"/>
              <a:buChar char="§"/>
            </a:pPr>
            <a:r>
              <a:rPr lang="en-US" dirty="0">
                <a:latin typeface="Calibri" pitchFamily="34" charset="0"/>
                <a:cs typeface="Arial" charset="0"/>
              </a:rPr>
              <a:t> Goals are expressed in terms of the </a:t>
            </a:r>
            <a:r>
              <a:rPr lang="en-US" b="1" dirty="0">
                <a:latin typeface="Calibri" pitchFamily="34" charset="0"/>
                <a:cs typeface="Arial" charset="0"/>
              </a:rPr>
              <a:t>utility</a:t>
            </a:r>
            <a:r>
              <a:rPr lang="en-US" dirty="0">
                <a:latin typeface="Calibri" pitchFamily="34" charset="0"/>
                <a:cs typeface="Arial" charset="0"/>
              </a:rPr>
              <a:t> of outcomes</a:t>
            </a:r>
          </a:p>
          <a:p>
            <a:pPr marL="372657" lvl="1">
              <a:spcBef>
                <a:spcPts val="750"/>
              </a:spcBef>
              <a:buClr>
                <a:srgbClr val="1212D2"/>
              </a:buClr>
              <a:buSzPct val="125000"/>
              <a:buFont typeface="Wingdings" pitchFamily="2" charset="2"/>
              <a:buChar char="§"/>
            </a:pPr>
            <a:r>
              <a:rPr lang="en-US" dirty="0">
                <a:solidFill>
                  <a:srgbClr val="1212D2"/>
                </a:solidFill>
                <a:latin typeface="Calibri" pitchFamily="34" charset="0"/>
                <a:cs typeface="Arial" charset="0"/>
              </a:rPr>
              <a:t> Being rational means </a:t>
            </a:r>
            <a:r>
              <a:rPr lang="en-US" b="1" dirty="0">
                <a:solidFill>
                  <a:srgbClr val="1212D2"/>
                </a:solidFill>
                <a:latin typeface="Calibri" pitchFamily="34" charset="0"/>
                <a:cs typeface="Arial" charset="0"/>
              </a:rPr>
              <a:t>maximizing your expected utility</a:t>
            </a:r>
          </a:p>
        </p:txBody>
      </p:sp>
      <p:sp>
        <p:nvSpPr>
          <p:cNvPr id="24582" name="Rectangle 6"/>
          <p:cNvSpPr>
            <a:spLocks/>
          </p:cNvSpPr>
          <p:nvPr/>
        </p:nvSpPr>
        <p:spPr bwMode="auto">
          <a:xfrm>
            <a:off x="0" y="3714750"/>
            <a:ext cx="9144000" cy="714375"/>
          </a:xfrm>
          <a:prstGeom prst="rect">
            <a:avLst/>
          </a:prstGeom>
          <a:noFill/>
          <a:ln w="12700">
            <a:noFill/>
            <a:miter lim="800000"/>
            <a:headEnd/>
            <a:tailEnd/>
          </a:ln>
        </p:spPr>
        <p:txBody>
          <a:bodyPr lIns="0" tIns="0" rIns="30479" bIns="0"/>
          <a:lstStyle/>
          <a:p>
            <a:pPr marL="29765" algn="ctr">
              <a:spcBef>
                <a:spcPts val="750"/>
              </a:spcBef>
            </a:pPr>
            <a:r>
              <a:rPr lang="en-US" sz="2000" dirty="0">
                <a:latin typeface="Calibri" pitchFamily="34" charset="0"/>
                <a:cs typeface="Arial" charset="0"/>
              </a:rPr>
              <a:t>A better title for this course would be:</a:t>
            </a:r>
          </a:p>
          <a:p>
            <a:pPr marL="29765" algn="ctr">
              <a:spcBef>
                <a:spcPts val="750"/>
              </a:spcBef>
            </a:pPr>
            <a:r>
              <a:rPr lang="en-US" sz="2800" b="1" dirty="0">
                <a:solidFill>
                  <a:srgbClr val="1212D2"/>
                </a:solidFill>
                <a:latin typeface="Calibri" pitchFamily="34" charset="0"/>
                <a:cs typeface="Arial" charset="0"/>
              </a:rPr>
              <a:t>Computational Rationality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2100573"/>
          </a:xfrm>
          <a:prstGeom prst="rect">
            <a:avLst/>
          </a:prstGeom>
          <a:noFill/>
          <a:ln w="9525">
            <a:noFill/>
            <a:miter lim="800000"/>
            <a:headEnd/>
            <a:tailEnd/>
          </a:ln>
        </p:spPr>
        <p:txBody>
          <a:bodyPr wrap="square" lIns="68579" tIns="34289" rIns="68579" bIns="34289">
            <a:spAutoFit/>
          </a:bodyPr>
          <a:lstStyle/>
          <a:p>
            <a:pPr algn="ctr"/>
            <a:r>
              <a:rPr lang="en-US" sz="6600" dirty="0">
                <a:latin typeface="Calibri" pitchFamily="34" charset="0"/>
              </a:rPr>
              <a:t>Maximize Your</a:t>
            </a:r>
          </a:p>
          <a:p>
            <a:pPr algn="ctr"/>
            <a:r>
              <a:rPr lang="en-US" sz="6600" dirty="0">
                <a:latin typeface="Calibri" pitchFamily="34" charset="0"/>
              </a:rPr>
              <a:t>Expected Utility</a:t>
            </a:r>
          </a:p>
        </p:txBody>
      </p:sp>
      <p:pic>
        <p:nvPicPr>
          <p:cNvPr id="4" name="Picture 1"/>
          <p:cNvPicPr>
            <a:picLocks noChangeAspect="1" noChangeArrowheads="1"/>
          </p:cNvPicPr>
          <p:nvPr/>
        </p:nvPicPr>
        <p:blipFill>
          <a:blip r:embed="rId2" cstate="print"/>
          <a:srcRect/>
          <a:stretch>
            <a:fillRect/>
          </a:stretch>
        </p:blipFill>
        <p:spPr bwMode="auto">
          <a:xfrm>
            <a:off x="2916936" y="2647950"/>
            <a:ext cx="3308913" cy="2162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2"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a:t>What About the Brain?</a:t>
            </a:r>
          </a:p>
        </p:txBody>
      </p:sp>
      <p:sp>
        <p:nvSpPr>
          <p:cNvPr id="5" name="Content Placeholder 2"/>
          <p:cNvSpPr txBox="1">
            <a:spLocks/>
          </p:cNvSpPr>
          <p:nvPr/>
        </p:nvSpPr>
        <p:spPr bwMode="auto">
          <a:xfrm>
            <a:off x="304800" y="1047750"/>
            <a:ext cx="42672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Brains (human minds) are very good at making rational decisions, but not perfect</a:t>
            </a:r>
          </a:p>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Brains aren’t as modular as software, so hard to reverse engineer!</a:t>
            </a:r>
          </a:p>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“Brains are to intelligence as wings are to flight”</a:t>
            </a:r>
          </a:p>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Lessons learned from the brain: memory and simulation are key to decision making</a:t>
            </a:r>
          </a:p>
        </p:txBody>
      </p:sp>
    </p:spTree>
    <p:extLst>
      <p:ext uri="{BB962C8B-B14F-4D97-AF65-F5344CB8AC3E}">
        <p14:creationId xmlns:p14="http://schemas.microsoft.com/office/powerpoint/2010/main" val="1582618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a:solidFill>
                  <a:srgbClr val="FF0000"/>
                </a:solidFill>
                <a:latin typeface="Calibri"/>
                <a:cs typeface="Calibri"/>
              </a:rPr>
              <a:t>Demo: HISTORY – MT1950.wmv</a:t>
            </a:r>
          </a:p>
        </p:txBody>
      </p:sp>
    </p:spTree>
    <p:extLst>
      <p:ext uri="{BB962C8B-B14F-4D97-AF65-F5344CB8AC3E}">
        <p14:creationId xmlns:p14="http://schemas.microsoft.com/office/powerpoint/2010/main" val="1011428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dan-berkeley-nlp-v1</Template>
  <TotalTime>26410</TotalTime>
  <Words>1485</Words>
  <Application>Microsoft Office PowerPoint</Application>
  <PresentationFormat>On-screen Show (16:9)</PresentationFormat>
  <Paragraphs>296</Paragraphs>
  <Slides>24</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vt:lpstr>
      <vt:lpstr>Lucida Grande</vt:lpstr>
      <vt:lpstr>Wingdings</vt:lpstr>
      <vt:lpstr>dan-berkeley-nlp-v1</vt:lpstr>
      <vt:lpstr>CAP 5636 – Advanced Artificial Intelligence </vt:lpstr>
      <vt:lpstr>Textbook</vt:lpstr>
      <vt:lpstr>Today</vt:lpstr>
      <vt:lpstr>Sci-Fi AI?</vt:lpstr>
      <vt:lpstr>What is AI?</vt:lpstr>
      <vt:lpstr>Rational Decisions</vt:lpstr>
      <vt:lpstr>PowerPoint Presentation</vt:lpstr>
      <vt:lpstr>What About the Brain?</vt:lpstr>
      <vt:lpstr>A (Short) History of AI</vt:lpstr>
      <vt:lpstr>A (Short) History of AI</vt:lpstr>
      <vt:lpstr>What Can AI Do?</vt:lpstr>
      <vt:lpstr>Unintentionally Funny Stories</vt:lpstr>
      <vt:lpstr>Natural Language</vt:lpstr>
      <vt:lpstr>Natural Language</vt:lpstr>
      <vt:lpstr>Vision (Perception)</vt:lpstr>
      <vt:lpstr>Robotics</vt:lpstr>
      <vt:lpstr>Robot AI (at UCF)</vt:lpstr>
      <vt:lpstr>Logic</vt:lpstr>
      <vt:lpstr>Game Playing</vt:lpstr>
      <vt:lpstr>Alpha Go</vt:lpstr>
      <vt:lpstr>Decision Making</vt:lpstr>
      <vt:lpstr>Designing Rational Agents</vt:lpstr>
      <vt:lpstr>Pac-Man as an Agent</vt:lpstr>
      <vt:lpstr>Course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Ladislau Boloni</cp:lastModifiedBy>
  <cp:revision>1490</cp:revision>
  <cp:lastPrinted>2014-01-21T07:51:01Z</cp:lastPrinted>
  <dcterms:created xsi:type="dcterms:W3CDTF">2004-08-27T04:16:05Z</dcterms:created>
  <dcterms:modified xsi:type="dcterms:W3CDTF">2017-08-22T17:39:15Z</dcterms:modified>
</cp:coreProperties>
</file>